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9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2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16" r:id="rId60"/>
    <p:sldId id="317" r:id="rId61"/>
    <p:sldId id="319" r:id="rId62"/>
    <p:sldId id="320" r:id="rId63"/>
    <p:sldId id="321" r:id="rId64"/>
    <p:sldId id="322" r:id="rId65"/>
    <p:sldId id="323" r:id="rId66"/>
    <p:sldId id="324" r:id="rId67"/>
    <p:sldId id="325" r:id="rId68"/>
    <p:sldId id="326" r:id="rId69"/>
    <p:sldId id="327" r:id="rId70"/>
    <p:sldId id="328" r:id="rId71"/>
    <p:sldId id="329" r:id="rId72"/>
    <p:sldId id="330" r:id="rId73"/>
    <p:sldId id="331" r:id="rId74"/>
    <p:sldId id="332" r:id="rId75"/>
    <p:sldId id="334" r:id="rId76"/>
    <p:sldId id="335" r:id="rId77"/>
    <p:sldId id="336" r:id="rId78"/>
    <p:sldId id="337" r:id="rId79"/>
    <p:sldId id="338" r:id="rId80"/>
    <p:sldId id="339" r:id="rId81"/>
    <p:sldId id="340" r:id="rId82"/>
    <p:sldId id="341" r:id="rId83"/>
    <p:sldId id="342" r:id="rId84"/>
    <p:sldId id="343" r:id="rId85"/>
    <p:sldId id="344" r:id="rId86"/>
    <p:sldId id="345" r:id="rId87"/>
    <p:sldId id="346" r:id="rId88"/>
    <p:sldId id="347" r:id="rId89"/>
    <p:sldId id="348" r:id="rId9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1167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67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1167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BFA6D94-C736-418A-8519-2DAD51CFB48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ru-RU" altLang="en-US" noProof="0" smtClean="0"/>
              <a:t>Образец заголовка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ru-RU" altLang="en-US" noProof="0" smtClean="0"/>
              <a:t>Образец подзаголовка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5F45955-35B5-416D-A312-972F110DC337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38B818E-7589-495F-821C-C2C365312C34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7175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A2AE19-6D4C-4A14-BDAC-8F5AE9707FE3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F4019C-2C0C-4F8C-82E8-7C83583222F8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570771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63A2E-62B0-409A-B557-48AB8797BFAB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32055A-5CC9-416E-9B00-A42792591915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02104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E467AA-34B4-4909-A645-981631A2A0B8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8B7398-CE6D-42E9-8C49-AD94B245356E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3519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EDE29B-47E1-48A8-8DD4-1F09DCA1AF88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934593-3B7E-4680-8A0A-140E89E71864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7651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2DF5DA-F995-41B2-B520-0E28E1D57F40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9852E4-FC73-4A3C-AC9B-8F3E64CBB28C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73637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1FD48D-3927-45F0-B872-40695C9FA5CB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20C23C-F970-4126-B3EF-908E10F39035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910734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4C1BAF-977E-413E-B8E7-64064603219E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A646DF-2EB9-41FC-BEBF-CDB96DB2D3AC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28198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9C1722-8F12-48BF-BF04-46A8D9C0E58D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9ECC3A-937D-4E39-AE99-1C158B57126F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60124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EF15F4-3A3F-4324-AFC5-95F0540E859E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EA3B13-9126-47F2-B892-8CA35E69E8A2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07650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3F8770-BA13-4A06-B35A-B677861FD41D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D55E81-A722-40B1-861E-47636843B5CE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75303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fld id="{AAB660F0-8973-4A09-A04E-ECF876B249A5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B9ACA400-B42D-48F3-A36D-368C6785C0A2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615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fontAlgn="base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altLang="ru-RU" sz="3200"/>
              <a:t>Проектирование РБД на основе учета функциональных зависимостей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altLang="ru-RU" dirty="0" smtClean="0"/>
              <a:t>Лекция 5</a:t>
            </a:r>
            <a:endParaRPr lang="ru-RU" altLang="ru-RU" dirty="0"/>
          </a:p>
          <a:p>
            <a:endParaRPr lang="ru-RU" altLang="ru-RU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95CAE-33AB-4816-8CD3-A73F4C6F0B62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D4DF6-412A-4C82-BECE-131D8FF581DE}" type="slidenum">
              <a:rPr lang="ru-RU" altLang="en-US"/>
              <a:pPr/>
              <a:t>10</a:t>
            </a:fld>
            <a:endParaRPr lang="ru-RU" alt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Элементы теории функциональных зависимостей (1)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700"/>
              <a:t>Этот курс не посвящен подробному описанию основных результатов в области теории реляционных баз данных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Обеспечивается только определения и утверждения, необходимые для общего понимания процесса проектирования реляционных баз данных на основе нормализации.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Поскольку наиболее важные с практической точки зрения свойства реляционных баз данных базируются на понятии </a:t>
            </a:r>
            <a:r>
              <a:rPr lang="ru-RU" altLang="ru-RU" sz="1700" i="1"/>
              <a:t>функциональной зависимости</a:t>
            </a:r>
            <a:r>
              <a:rPr lang="ru-RU" altLang="ru-RU" sz="1700"/>
              <a:t>, мы выделили в отдельный раздел краткое обсуждение соответствующих теоретических вопросов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Среди этих вопросов наибольший интерес представляют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500"/>
              <a:t>замыкания и покрытия множеств функциональных зависимостей,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500"/>
              <a:t>аксиомы Армстронга и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500"/>
              <a:t>теорема Хита о достаточном условии декомпозиции отношения без потерь.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Понятия и утверждения данного раздела действительно нужны для усвоения материала этой темы, но мы стремились еще и продемонстрировать читателям на несложных примерах, что собой представляет теория реляционных баз данных, каков уровень ее сложности и насколько она понятна интуитивно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0B1D9-AB24-40D1-909A-E92B7CFD6B95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2F985-B6DB-430D-B183-1BFA032FAB97}" type="slidenum">
              <a:rPr lang="ru-RU" altLang="en-US"/>
              <a:pPr/>
              <a:t>11</a:t>
            </a:fld>
            <a:endParaRPr lang="ru-RU" alt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Элементы теории функциональных зависимостей (2)</a:t>
            </a:r>
            <a:br>
              <a:rPr lang="ru-RU" altLang="ru-RU" sz="2400"/>
            </a:br>
            <a:r>
              <a:rPr lang="ru-RU" altLang="ru-RU" sz="2000"/>
              <a:t>Базовые определения и утверждения (1)</a:t>
            </a:r>
            <a:r>
              <a:rPr lang="ru-RU" altLang="ru-RU" sz="3800"/>
              <a:t>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Пусть задана переменная отношения </a:t>
            </a:r>
            <a:r>
              <a:rPr lang="ru-RU" altLang="ru-RU" sz="2100" i="1"/>
              <a:t>r</a:t>
            </a:r>
            <a:r>
              <a:rPr lang="ru-RU" altLang="ru-RU" sz="2100"/>
              <a:t>, и </a:t>
            </a:r>
            <a:r>
              <a:rPr lang="ru-RU" altLang="ru-RU" sz="2100" i="1"/>
              <a:t>X </a:t>
            </a:r>
            <a:r>
              <a:rPr lang="ru-RU" altLang="ru-RU" sz="2100"/>
              <a:t>и </a:t>
            </a:r>
            <a:r>
              <a:rPr lang="ru-RU" altLang="ru-RU" sz="2100" i="1"/>
              <a:t>Y </a:t>
            </a:r>
            <a:r>
              <a:rPr lang="ru-RU" altLang="ru-RU" sz="2100"/>
              <a:t>являются произвольными подмножествами заголовка </a:t>
            </a:r>
            <a:r>
              <a:rPr lang="ru-RU" altLang="ru-RU" sz="2100" i="1"/>
              <a:t>r </a:t>
            </a:r>
            <a:r>
              <a:rPr lang="ru-RU" altLang="ru-RU" sz="2100"/>
              <a:t>(«составными» атрибутами)</a:t>
            </a:r>
          </a:p>
          <a:p>
            <a:pPr>
              <a:lnSpc>
                <a:spcPct val="90000"/>
              </a:lnSpc>
            </a:pPr>
            <a:r>
              <a:rPr lang="ru-RU" altLang="ru-RU" sz="2100" b="1"/>
              <a:t>Определение 5.1. Функциональная зависимость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100"/>
              <a:t>	В значении переменной отношения </a:t>
            </a:r>
            <a:r>
              <a:rPr lang="ru-RU" altLang="ru-RU" sz="2100" i="1"/>
              <a:t>r </a:t>
            </a:r>
            <a:r>
              <a:rPr lang="ru-RU" altLang="ru-RU" sz="2100"/>
              <a:t>атрибут </a:t>
            </a:r>
            <a:r>
              <a:rPr lang="ru-RU" altLang="ru-RU" sz="2100" i="1"/>
              <a:t>Y функционально зависит </a:t>
            </a:r>
            <a:r>
              <a:rPr lang="ru-RU" altLang="ru-RU" sz="2100"/>
              <a:t>от атрибута </a:t>
            </a:r>
            <a:r>
              <a:rPr lang="ru-RU" altLang="ru-RU" sz="2100" i="1"/>
              <a:t>X </a:t>
            </a:r>
            <a:r>
              <a:rPr lang="ru-RU" altLang="ru-RU" sz="2100"/>
              <a:t>в том и только в том случае, если каждому значению </a:t>
            </a:r>
            <a:r>
              <a:rPr lang="ru-RU" altLang="ru-RU" sz="2100" i="1"/>
              <a:t>X </a:t>
            </a:r>
            <a:r>
              <a:rPr lang="ru-RU" altLang="ru-RU" sz="2100"/>
              <a:t>соответствует в точности одно значение </a:t>
            </a:r>
            <a:r>
              <a:rPr lang="ru-RU" altLang="ru-RU" sz="2100" i="1"/>
              <a:t>Y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В этом случае говорят также, что атрибут </a:t>
            </a:r>
            <a:r>
              <a:rPr lang="ru-RU" altLang="ru-RU" sz="2000" i="1"/>
              <a:t>X функционально определяет </a:t>
            </a:r>
            <a:r>
              <a:rPr lang="ru-RU" altLang="ru-RU" sz="2000"/>
              <a:t>атрибут </a:t>
            </a:r>
            <a:r>
              <a:rPr lang="ru-RU" altLang="ru-RU" sz="2000" i="1"/>
              <a:t>Y </a:t>
            </a:r>
            <a:r>
              <a:rPr lang="ru-RU" altLang="ru-RU" sz="2000"/>
              <a:t>(</a:t>
            </a:r>
            <a:r>
              <a:rPr lang="ru-RU" altLang="ru-RU" sz="2000" i="1"/>
              <a:t>X </a:t>
            </a:r>
            <a:r>
              <a:rPr lang="ru-RU" altLang="ru-RU" sz="2000"/>
              <a:t>является </a:t>
            </a:r>
            <a:r>
              <a:rPr lang="ru-RU" altLang="ru-RU" sz="2000" i="1"/>
              <a:t>детерминантом (определителем) </a:t>
            </a:r>
            <a:r>
              <a:rPr lang="ru-RU" altLang="ru-RU" sz="2000"/>
              <a:t>для </a:t>
            </a:r>
            <a:r>
              <a:rPr lang="ru-RU" altLang="ru-RU" sz="2000" i="1"/>
              <a:t>Y</a:t>
            </a:r>
            <a:r>
              <a:rPr lang="ru-RU" altLang="ru-RU" sz="2000"/>
              <a:t>, а </a:t>
            </a:r>
            <a:r>
              <a:rPr lang="ru-RU" altLang="ru-RU" sz="2000" i="1"/>
              <a:t>Y </a:t>
            </a:r>
            <a:r>
              <a:rPr lang="ru-RU" altLang="ru-RU" sz="2000"/>
              <a:t>является зависимым от </a:t>
            </a:r>
            <a:r>
              <a:rPr lang="ru-RU" altLang="ru-RU" sz="2000" i="1"/>
              <a:t>X</a:t>
            </a:r>
            <a:r>
              <a:rPr lang="ru-RU" altLang="ru-RU" sz="2000"/>
              <a:t>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Будем обозначать это как </a:t>
            </a:r>
            <a:r>
              <a:rPr lang="ru-RU" altLang="ru-RU" sz="2000" i="1"/>
              <a:t>r.X </a:t>
            </a:r>
            <a:r>
              <a:rPr lang="ru-RU" altLang="ru-RU" sz="2000">
                <a:sym typeface="Symbol" panose="05050102010706020507" pitchFamily="18" charset="2"/>
              </a:rPr>
              <a:t></a:t>
            </a:r>
            <a:r>
              <a:rPr lang="ru-RU" altLang="ru-RU" sz="2000" i="1"/>
              <a:t> r.Y</a:t>
            </a:r>
            <a:r>
              <a:rPr lang="ru-RU" altLang="ru-RU" sz="2000"/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CA122-E77A-43B9-85AB-4631F67D0F42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DBBA6-A4F4-459E-A893-AB8934C2E5C6}" type="slidenum">
              <a:rPr lang="ru-RU" altLang="en-US"/>
              <a:pPr/>
              <a:t>12</a:t>
            </a:fld>
            <a:endParaRPr lang="ru-RU" alt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Элементы теории функциональных зависимостей (3)</a:t>
            </a:r>
            <a:br>
              <a:rPr lang="ru-RU" altLang="ru-RU" sz="2400"/>
            </a:br>
            <a:r>
              <a:rPr lang="ru-RU" altLang="ru-RU" sz="2000"/>
              <a:t>Базовые определения и утверждения (2)</a:t>
            </a:r>
            <a:r>
              <a:rPr lang="ru-RU" altLang="ru-RU" sz="3800"/>
              <a:t>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000"/>
              <a:t>Для примера будем использовать переменную отношения СЛУЖАЩИЕ_ПРОЕКТЫ с заголовком {СЛУ_НОМ, СЛУ_ИМЯ, СЛУ_ЗАРП, ПРО_НОМ, ПРОЕКТ_РУК} </a:t>
            </a:r>
          </a:p>
          <a:p>
            <a:r>
              <a:rPr lang="ru-RU" altLang="ru-RU" sz="2000"/>
              <a:t>Очевидно, что если первичным ключом переменной отношения СЛУЖАЩИЕ_ПРОЕКТЫ является СЛУ_НОМ, то для этого отношения справедлива, например, функциональная зависимость (</a:t>
            </a:r>
            <a:r>
              <a:rPr lang="en-US" altLang="ru-RU" sz="2000"/>
              <a:t>Functional Dependency</a:t>
            </a:r>
            <a:r>
              <a:rPr lang="ru-RU" altLang="ru-RU" sz="2000"/>
              <a:t> – </a:t>
            </a:r>
            <a:r>
              <a:rPr lang="en-US" altLang="ru-RU" sz="2000"/>
              <a:t>FD</a:t>
            </a:r>
            <a:r>
              <a:rPr lang="ru-RU" altLang="ru-RU" sz="2000"/>
              <a:t>) СЛУ_НОМ </a:t>
            </a:r>
            <a:r>
              <a:rPr lang="ru-RU" altLang="ru-RU" sz="2000">
                <a:sym typeface="Symbol" panose="05050102010706020507" pitchFamily="18" charset="2"/>
              </a:rPr>
              <a:t></a:t>
            </a:r>
            <a:r>
              <a:rPr lang="ru-RU" altLang="ru-RU" sz="2000"/>
              <a:t> СЛУ_ИМЯ</a:t>
            </a:r>
            <a:r>
              <a:rPr lang="ru-RU" altLang="ru-RU"/>
              <a:t> </a:t>
            </a:r>
          </a:p>
        </p:txBody>
      </p:sp>
      <p:pic>
        <p:nvPicPr>
          <p:cNvPr id="18436" name="Picture 4" descr="ФЗ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4076700"/>
            <a:ext cx="4811712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5A363-4C59-4F22-B96D-7BE85720851C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124B4-F9AB-4046-A44F-4BFA599A9DA2}" type="slidenum">
              <a:rPr lang="ru-RU" altLang="en-US"/>
              <a:pPr/>
              <a:t>13</a:t>
            </a:fld>
            <a:endParaRPr lang="ru-RU" alt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Элементы теории функциональных зависимостей (4)</a:t>
            </a:r>
            <a:br>
              <a:rPr lang="ru-RU" altLang="ru-RU" sz="2400"/>
            </a:br>
            <a:r>
              <a:rPr lang="ru-RU" altLang="ru-RU" sz="2000"/>
              <a:t>Базовые определения и утверждения (3)</a:t>
            </a:r>
            <a:r>
              <a:rPr lang="ru-RU" altLang="ru-RU" sz="3800"/>
              <a:t>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/>
              <a:t>На самом деле, для этого значения переменной отношения СЛУЖАЩИЕ_ПРОЕКТЫ выполняются еще и следующие FD (1):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>
                <a:latin typeface="Courier New" panose="02070309020205020404" pitchFamily="49" charset="0"/>
              </a:rPr>
              <a:t>СЛУ_НОМ </a:t>
            </a:r>
            <a:r>
              <a:rPr lang="ru-RU" altLang="ru-RU" sz="1700">
                <a:latin typeface="Courier New" panose="02070309020205020404" pitchFamily="49" charset="0"/>
                <a:sym typeface="Symbol" panose="05050102010706020507" pitchFamily="18" charset="2"/>
              </a:rPr>
              <a:t></a:t>
            </a:r>
            <a:r>
              <a:rPr lang="ru-RU" altLang="ru-RU" sz="1700">
                <a:latin typeface="Courier New" panose="02070309020205020404" pitchFamily="49" charset="0"/>
              </a:rPr>
              <a:t> СЛУ_ЗАРП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>
                <a:latin typeface="Courier New" panose="02070309020205020404" pitchFamily="49" charset="0"/>
              </a:rPr>
              <a:t>СЛУ_НОМ </a:t>
            </a:r>
            <a:r>
              <a:rPr lang="ru-RU" altLang="ru-RU" sz="1700">
                <a:latin typeface="Courier New" panose="02070309020205020404" pitchFamily="49" charset="0"/>
                <a:sym typeface="Symbol" panose="05050102010706020507" pitchFamily="18" charset="2"/>
              </a:rPr>
              <a:t></a:t>
            </a:r>
            <a:r>
              <a:rPr lang="ru-RU" altLang="ru-RU" sz="1700">
                <a:latin typeface="Courier New" panose="02070309020205020404" pitchFamily="49" charset="0"/>
              </a:rPr>
              <a:t> ПРО_НОМ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>
                <a:latin typeface="Courier New" panose="02070309020205020404" pitchFamily="49" charset="0"/>
              </a:rPr>
              <a:t>СЛУ_НОМ </a:t>
            </a:r>
            <a:r>
              <a:rPr lang="ru-RU" altLang="ru-RU" sz="1700">
                <a:latin typeface="Courier New" panose="02070309020205020404" pitchFamily="49" charset="0"/>
                <a:sym typeface="Symbol" panose="05050102010706020507" pitchFamily="18" charset="2"/>
              </a:rPr>
              <a:t></a:t>
            </a:r>
            <a:r>
              <a:rPr lang="ru-RU" altLang="ru-RU" sz="1700">
                <a:latin typeface="Courier New" panose="02070309020205020404" pitchFamily="49" charset="0"/>
              </a:rPr>
              <a:t> ПРОЕКТ_РУК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>
                <a:latin typeface="Courier New" panose="02070309020205020404" pitchFamily="49" charset="0"/>
              </a:rPr>
              <a:t>{СЛУ_НОМ, СЛУ_ИМЯ} </a:t>
            </a:r>
            <a:r>
              <a:rPr lang="ru-RU" altLang="ru-RU" sz="1700">
                <a:latin typeface="Courier New" panose="02070309020205020404" pitchFamily="49" charset="0"/>
                <a:sym typeface="Symbol" panose="05050102010706020507" pitchFamily="18" charset="2"/>
              </a:rPr>
              <a:t></a:t>
            </a:r>
            <a:r>
              <a:rPr lang="ru-RU" altLang="ru-RU" sz="1700">
                <a:latin typeface="Courier New" panose="02070309020205020404" pitchFamily="49" charset="0"/>
              </a:rPr>
              <a:t> СЛУ_ЗАРП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>
                <a:latin typeface="Courier New" panose="02070309020205020404" pitchFamily="49" charset="0"/>
              </a:rPr>
              <a:t>{СЛУ_НОМ, СЛУ_ИМЯ} </a:t>
            </a:r>
            <a:r>
              <a:rPr lang="ru-RU" altLang="ru-RU" sz="1700">
                <a:latin typeface="Courier New" panose="02070309020205020404" pitchFamily="49" charset="0"/>
                <a:sym typeface="Symbol" panose="05050102010706020507" pitchFamily="18" charset="2"/>
              </a:rPr>
              <a:t></a:t>
            </a:r>
            <a:r>
              <a:rPr lang="ru-RU" altLang="ru-RU" sz="1700">
                <a:latin typeface="Courier New" panose="02070309020205020404" pitchFamily="49" charset="0"/>
              </a:rPr>
              <a:t> ПРО_НОМ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>
                <a:latin typeface="Courier New" panose="02070309020205020404" pitchFamily="49" charset="0"/>
              </a:rPr>
              <a:t>{СЛУ_НОМ, СЛУ_ИМЯ} </a:t>
            </a:r>
            <a:r>
              <a:rPr lang="ru-RU" altLang="ru-RU" sz="1700">
                <a:latin typeface="Courier New" panose="02070309020205020404" pitchFamily="49" charset="0"/>
                <a:sym typeface="Symbol" panose="05050102010706020507" pitchFamily="18" charset="2"/>
              </a:rPr>
              <a:t></a:t>
            </a:r>
            <a:r>
              <a:rPr lang="ru-RU" altLang="ru-RU" sz="1700">
                <a:latin typeface="Courier New" panose="02070309020205020404" pitchFamily="49" charset="0"/>
              </a:rPr>
              <a:t> {СЛУ_ЗАРП, ПРО_НОМ}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>
                <a:latin typeface="Courier New" panose="02070309020205020404" pitchFamily="49" charset="0"/>
              </a:rPr>
              <a:t>…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>
                <a:latin typeface="Courier New" panose="02070309020205020404" pitchFamily="49" charset="0"/>
              </a:rPr>
              <a:t>ПРО_НОМ </a:t>
            </a:r>
            <a:r>
              <a:rPr lang="ru-RU" altLang="ru-RU" sz="1700">
                <a:latin typeface="Courier New" panose="02070309020205020404" pitchFamily="49" charset="0"/>
                <a:sym typeface="Symbol" panose="05050102010706020507" pitchFamily="18" charset="2"/>
              </a:rPr>
              <a:t></a:t>
            </a:r>
            <a:r>
              <a:rPr lang="ru-RU" altLang="ru-RU" sz="1700">
                <a:latin typeface="Courier New" panose="02070309020205020404" pitchFamily="49" charset="0"/>
              </a:rPr>
              <a:t> ПРОЕКТ_РУК</a:t>
            </a:r>
            <a:r>
              <a:rPr lang="ru-RU" altLang="ru-RU" sz="1700"/>
              <a:t> и т.д.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Поскольку имена всех служащих различны, то выполняются и такие FD (2):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>
                <a:latin typeface="Courier New" panose="02070309020205020404" pitchFamily="49" charset="0"/>
              </a:rPr>
              <a:t>СЛУ_ИМЯ </a:t>
            </a:r>
            <a:r>
              <a:rPr lang="ru-RU" altLang="ru-RU" sz="1700">
                <a:latin typeface="Courier New" panose="02070309020205020404" pitchFamily="49" charset="0"/>
                <a:sym typeface="Symbol" panose="05050102010706020507" pitchFamily="18" charset="2"/>
              </a:rPr>
              <a:t></a:t>
            </a:r>
            <a:r>
              <a:rPr lang="ru-RU" altLang="ru-RU" sz="1700">
                <a:latin typeface="Courier New" panose="02070309020205020404" pitchFamily="49" charset="0"/>
              </a:rPr>
              <a:t> СЛУ_НОМ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>
                <a:latin typeface="Courier New" panose="02070309020205020404" pitchFamily="49" charset="0"/>
              </a:rPr>
              <a:t>СЛУ_ИМЯ </a:t>
            </a:r>
            <a:r>
              <a:rPr lang="ru-RU" altLang="ru-RU" sz="1700">
                <a:latin typeface="Courier New" panose="02070309020205020404" pitchFamily="49" charset="0"/>
                <a:sym typeface="Symbol" panose="05050102010706020507" pitchFamily="18" charset="2"/>
              </a:rPr>
              <a:t></a:t>
            </a:r>
            <a:r>
              <a:rPr lang="ru-RU" altLang="ru-RU" sz="1700">
                <a:latin typeface="Courier New" panose="02070309020205020404" pitchFamily="49" charset="0"/>
              </a:rPr>
              <a:t> СЛУ_ЗАРП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>
                <a:latin typeface="Courier New" panose="02070309020205020404" pitchFamily="49" charset="0"/>
              </a:rPr>
              <a:t>СЛУ_ИМЯ </a:t>
            </a:r>
            <a:r>
              <a:rPr lang="ru-RU" altLang="ru-RU" sz="1700">
                <a:latin typeface="Courier New" panose="02070309020205020404" pitchFamily="49" charset="0"/>
                <a:sym typeface="Symbol" panose="05050102010706020507" pitchFamily="18" charset="2"/>
              </a:rPr>
              <a:t></a:t>
            </a:r>
            <a:r>
              <a:rPr lang="ru-RU" altLang="ru-RU" sz="1700">
                <a:latin typeface="Courier New" panose="02070309020205020404" pitchFamily="49" charset="0"/>
              </a:rPr>
              <a:t> ПРО_НОМ</a:t>
            </a:r>
            <a:r>
              <a:rPr lang="ru-RU" altLang="ru-RU" sz="1700"/>
              <a:t> и т.д.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Более того, для этого значения отношения выполняется и FD (3):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>
                <a:latin typeface="Courier New" panose="02070309020205020404" pitchFamily="49" charset="0"/>
              </a:rPr>
              <a:t>СЛУ_ЗАРП </a:t>
            </a:r>
            <a:r>
              <a:rPr lang="ru-RU" altLang="ru-RU" sz="1700">
                <a:latin typeface="Courier New" panose="02070309020205020404" pitchFamily="49" charset="0"/>
                <a:sym typeface="Symbol" panose="05050102010706020507" pitchFamily="18" charset="2"/>
              </a:rPr>
              <a:t></a:t>
            </a:r>
            <a:r>
              <a:rPr lang="ru-RU" altLang="ru-RU" sz="1700">
                <a:latin typeface="Courier New" panose="02070309020205020404" pitchFamily="49" charset="0"/>
              </a:rPr>
              <a:t> ПРО_НОМ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076F6-7E36-48C4-8E62-08239FC95206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7B8E-6A10-4E0F-AF66-0DDCCDA32C33}" type="slidenum">
              <a:rPr lang="ru-RU" altLang="en-US"/>
              <a:pPr/>
              <a:t>14</a:t>
            </a:fld>
            <a:endParaRPr lang="ru-RU" alt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Элементы теории функциональных зависимостей (5)</a:t>
            </a:r>
            <a:br>
              <a:rPr lang="ru-RU" altLang="ru-RU" sz="2400"/>
            </a:br>
            <a:r>
              <a:rPr lang="ru-RU" altLang="ru-RU" sz="2000"/>
              <a:t>Базовые определения и утверждения (4)</a:t>
            </a:r>
            <a:r>
              <a:rPr lang="ru-RU" altLang="ru-RU" sz="3800"/>
              <a:t>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700"/>
              <a:t>Однако заметим, что природа FD группы (1) отличается от природы FD групп (2) и (3).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500"/>
              <a:t>Логично предположить, что идентификационные номера служащих должны быть всегда различны, а у каждого проекта имеется только один руководитель.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500"/>
              <a:t>Поэтому FD группы (1) должны быть верны для любого допустимого значения переменной отношения СЛУЖАЩИЕ_ПРОЕКТЫ и могут рассматриваться как </a:t>
            </a:r>
            <a:r>
              <a:rPr lang="ru-RU" altLang="ru-RU" sz="1500" i="1"/>
              <a:t>инварианты</a:t>
            </a:r>
            <a:r>
              <a:rPr lang="ru-RU" altLang="ru-RU" sz="1500"/>
              <a:t>, или </a:t>
            </a:r>
            <a:r>
              <a:rPr lang="ru-RU" altLang="ru-RU" sz="1500" i="1"/>
              <a:t>ограничения целостности </a:t>
            </a:r>
            <a:r>
              <a:rPr lang="ru-RU" altLang="ru-RU" sz="1500"/>
              <a:t>этой переменной отношения.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FD группы (2) базируются на менее естественном предположении о том, что имена всех служащих различны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500"/>
              <a:t>Это соответствует действительности для данного возможного значения отношения, но возможно, что с течением времени FD группы (2) не будут выполняться для какого-либо значения переменной отношения СЛУЖАЩИЕ_ПРОЕКТЫ.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Наконец, FD группы (3) основана на совсем неестественном предположении, что никакие двое служащих, участвующие в разных проектах, не получают одинаковую зарплату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500"/>
              <a:t>Опять же, данное предположение верно для возможного значения отношения, но, скорее всего, это случайное совпадение.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4B60B-0E89-40DB-BD78-F61C20D53C87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067CB-91FC-49DB-B504-F83097B142FB}" type="slidenum">
              <a:rPr lang="ru-RU" altLang="en-US"/>
              <a:pPr/>
              <a:t>15</a:t>
            </a:fld>
            <a:endParaRPr lang="ru-RU" alt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Элементы теории функциональных зависимостей (6)</a:t>
            </a:r>
            <a:br>
              <a:rPr lang="ru-RU" altLang="ru-RU" sz="2400"/>
            </a:br>
            <a:r>
              <a:rPr lang="ru-RU" altLang="ru-RU" sz="2000"/>
              <a:t>Базовые определения и утверждения (5)</a:t>
            </a:r>
            <a:r>
              <a:rPr lang="ru-RU" altLang="ru-RU" sz="3800"/>
              <a:t>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500"/>
              <a:t>В дальнейшем нас будут интересовать только те функциональные зависимости, которые должны выполняться для всех возможных значений переменных отношений</a:t>
            </a:r>
          </a:p>
          <a:p>
            <a:pPr>
              <a:lnSpc>
                <a:spcPct val="80000"/>
              </a:lnSpc>
            </a:pPr>
            <a:r>
              <a:rPr lang="ru-RU" altLang="ru-RU" sz="1500"/>
              <a:t>Заметим, что если атрибут </a:t>
            </a:r>
            <a:r>
              <a:rPr lang="ru-RU" altLang="ru-RU" sz="1500" i="1"/>
              <a:t>A </a:t>
            </a:r>
            <a:r>
              <a:rPr lang="ru-RU" altLang="ru-RU" sz="1500"/>
              <a:t>переменной отношения </a:t>
            </a:r>
            <a:r>
              <a:rPr lang="ru-RU" altLang="ru-RU" sz="1500" i="1"/>
              <a:t>r </a:t>
            </a:r>
            <a:r>
              <a:rPr lang="ru-RU" altLang="ru-RU" sz="1500"/>
              <a:t>является </a:t>
            </a:r>
            <a:r>
              <a:rPr lang="ru-RU" altLang="ru-RU" sz="1500" i="1"/>
              <a:t>возможным ключом</a:t>
            </a:r>
            <a:r>
              <a:rPr lang="ru-RU" altLang="ru-RU" sz="1500"/>
              <a:t>, то для любого атрибута </a:t>
            </a:r>
            <a:r>
              <a:rPr lang="ru-RU" altLang="ru-RU" sz="1500" i="1"/>
              <a:t>B </a:t>
            </a:r>
            <a:r>
              <a:rPr lang="ru-RU" altLang="ru-RU" sz="1500"/>
              <a:t>этого отношения всегда выполняется FD </a:t>
            </a:r>
            <a:r>
              <a:rPr lang="ru-RU" altLang="ru-RU" sz="1500" i="1"/>
              <a:t>A </a:t>
            </a:r>
            <a:r>
              <a:rPr lang="ru-RU" altLang="ru-RU" sz="1500">
                <a:sym typeface="Symbol" panose="05050102010706020507" pitchFamily="18" charset="2"/>
              </a:rPr>
              <a:t></a:t>
            </a:r>
            <a:r>
              <a:rPr lang="ru-RU" altLang="ru-RU" sz="1500"/>
              <a:t> </a:t>
            </a:r>
            <a:r>
              <a:rPr lang="ru-RU" altLang="ru-RU" sz="1500" i="1"/>
              <a:t>B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300"/>
              <a:t>в группе (1) к этим FD относятся все FD, детерминантом которых является атрибут СЛУ_НОМ).</a:t>
            </a:r>
            <a:endParaRPr lang="ru-RU" altLang="ru-RU" sz="1300" i="1"/>
          </a:p>
          <a:p>
            <a:pPr>
              <a:lnSpc>
                <a:spcPct val="80000"/>
              </a:lnSpc>
            </a:pPr>
            <a:r>
              <a:rPr lang="ru-RU" altLang="ru-RU" sz="1500"/>
              <a:t>Обратите внимание, что наличие в отношении СЛУЖАЩИЕ_ПРОЕКТЫ FD ПРО_НОМ </a:t>
            </a:r>
            <a:r>
              <a:rPr lang="ru-RU" altLang="ru-RU" sz="1500">
                <a:sym typeface="Symbol" panose="05050102010706020507" pitchFamily="18" charset="2"/>
              </a:rPr>
              <a:t></a:t>
            </a:r>
            <a:r>
              <a:rPr lang="ru-RU" altLang="ru-RU" sz="1500"/>
              <a:t> ПРОЕКТ_РУК приводит к некоторой </a:t>
            </a:r>
            <a:r>
              <a:rPr lang="ru-RU" altLang="ru-RU" sz="1500" i="1"/>
              <a:t>избыточности </a:t>
            </a:r>
            <a:r>
              <a:rPr lang="ru-RU" altLang="ru-RU" sz="1500"/>
              <a:t>этого отношения</a:t>
            </a:r>
          </a:p>
          <a:p>
            <a:pPr>
              <a:lnSpc>
                <a:spcPct val="80000"/>
              </a:lnSpc>
            </a:pPr>
            <a:r>
              <a:rPr lang="ru-RU" altLang="ru-RU" sz="1500"/>
              <a:t>Имя руководителя проекта является характеристикой проекта, а не служащего, но в нашем случае содержится в теле отношения столько раз, сколько служащих работает над проектом.</a:t>
            </a:r>
          </a:p>
          <a:p>
            <a:pPr>
              <a:lnSpc>
                <a:spcPct val="80000"/>
              </a:lnSpc>
            </a:pPr>
            <a:r>
              <a:rPr lang="ru-RU" altLang="ru-RU" sz="1500"/>
              <a:t>Итак, мы будем иметь дело с FD, которые выполняются для всех возможных состояний тела соответствующего отношения и могут рассматриваться как ограничения целостности</a:t>
            </a:r>
          </a:p>
          <a:p>
            <a:pPr>
              <a:lnSpc>
                <a:spcPct val="80000"/>
              </a:lnSpc>
            </a:pPr>
            <a:r>
              <a:rPr lang="ru-RU" altLang="ru-RU" sz="1500"/>
              <a:t>Как показывает (неполный) список (1), таких зависимостей может быть очень много</a:t>
            </a:r>
          </a:p>
          <a:p>
            <a:pPr>
              <a:lnSpc>
                <a:spcPct val="80000"/>
              </a:lnSpc>
            </a:pPr>
            <a:r>
              <a:rPr lang="ru-RU" altLang="ru-RU" sz="1500"/>
              <a:t>Поскольку они трактуются как ограничения целостности, за их соблюдением должна следить СУБД</a:t>
            </a:r>
          </a:p>
          <a:p>
            <a:pPr>
              <a:lnSpc>
                <a:spcPct val="80000"/>
              </a:lnSpc>
            </a:pPr>
            <a:r>
              <a:rPr lang="ru-RU" altLang="ru-RU" sz="1500"/>
              <a:t>Поэтому важно уметь сократить набор FD до минимума, поддержка которого гарантирует выполнение всех зависимостей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463A-EB0D-4105-AC09-C7F4DA666E63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FEE1-C9D8-49AD-954E-C0746742AD15}" type="slidenum">
              <a:rPr lang="ru-RU" altLang="en-US"/>
              <a:pPr/>
              <a:t>16</a:t>
            </a:fld>
            <a:endParaRPr lang="ru-RU" alt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Элементы теории функциональных зависимостей (7)</a:t>
            </a:r>
            <a:br>
              <a:rPr lang="ru-RU" altLang="ru-RU" sz="2400"/>
            </a:br>
            <a:r>
              <a:rPr lang="ru-RU" altLang="ru-RU" sz="2000"/>
              <a:t>Базовые определения и утверждения (6)</a:t>
            </a:r>
            <a:r>
              <a:rPr lang="ru-RU" altLang="ru-RU" sz="3800"/>
              <a:t>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000" b="1"/>
              <a:t>Определение 5.2. Тривиальная функциональная зависимость</a:t>
            </a:r>
            <a:r>
              <a:rPr lang="ru-RU" altLang="ru-RU" sz="2000"/>
              <a:t>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/>
              <a:t>	FD </a:t>
            </a:r>
            <a:r>
              <a:rPr lang="ru-RU" altLang="ru-RU" sz="2000" i="1"/>
              <a:t>A</a:t>
            </a:r>
            <a:r>
              <a:rPr lang="ru-RU" altLang="ru-RU" sz="2000">
                <a:sym typeface="Symbol" panose="05050102010706020507" pitchFamily="18" charset="2"/>
              </a:rPr>
              <a:t></a:t>
            </a:r>
            <a:r>
              <a:rPr lang="ru-RU" altLang="ru-RU" sz="2000" i="1"/>
              <a:t>B </a:t>
            </a:r>
            <a:r>
              <a:rPr lang="ru-RU" altLang="ru-RU" sz="2000"/>
              <a:t>называется тривиальной, если </a:t>
            </a:r>
            <a:r>
              <a:rPr lang="ru-RU" altLang="ru-RU" sz="2000" i="1"/>
              <a:t>A </a:t>
            </a:r>
            <a:r>
              <a:rPr lang="ru-RU" altLang="ru-RU" sz="2000">
                <a:sym typeface="Symbol" panose="05050102010706020507" pitchFamily="18" charset="2"/>
              </a:rPr>
              <a:t></a:t>
            </a:r>
            <a:r>
              <a:rPr lang="ru-RU" altLang="ru-RU" sz="2000" i="1"/>
              <a:t> B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800"/>
              <a:t>т. е. множество атрибутов </a:t>
            </a:r>
            <a:r>
              <a:rPr lang="ru-RU" altLang="ru-RU" sz="1800" i="1"/>
              <a:t>A </a:t>
            </a:r>
            <a:r>
              <a:rPr lang="ru-RU" altLang="ru-RU" sz="1800"/>
              <a:t>включает множество </a:t>
            </a:r>
            <a:r>
              <a:rPr lang="ru-RU" altLang="ru-RU" sz="1800" i="1"/>
              <a:t>B </a:t>
            </a:r>
            <a:r>
              <a:rPr lang="ru-RU" altLang="ru-RU" sz="1800"/>
              <a:t>или совпадает с множеством </a:t>
            </a:r>
            <a:r>
              <a:rPr lang="ru-RU" altLang="ru-RU" sz="1800" i="1"/>
              <a:t>B</a:t>
            </a:r>
            <a:r>
              <a:rPr lang="ru-RU" altLang="ru-RU" sz="1800"/>
              <a:t> 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Очевидно, что любая тривиальная FD всегда выполняется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Например, в отношении СЛУЖАЩИЕ_ПРОЕКТЫ всегда выполняется FD </a:t>
            </a:r>
            <a:br>
              <a:rPr lang="ru-RU" altLang="ru-RU" sz="2000"/>
            </a:br>
            <a:r>
              <a:rPr lang="ru-RU" altLang="ru-RU" sz="2000">
                <a:latin typeface="Courier New" panose="02070309020205020404" pitchFamily="49" charset="0"/>
              </a:rPr>
              <a:t>{СЛУ_ЗАРП, ПРО_НОМ} </a:t>
            </a:r>
            <a:r>
              <a:rPr lang="ru-RU" altLang="ru-RU" sz="2000">
                <a:latin typeface="Courier New" panose="02070309020205020404" pitchFamily="49" charset="0"/>
                <a:sym typeface="Symbol" panose="05050102010706020507" pitchFamily="18" charset="2"/>
              </a:rPr>
              <a:t></a:t>
            </a:r>
            <a:r>
              <a:rPr lang="ru-RU" altLang="ru-RU" sz="2000">
                <a:latin typeface="Courier New" panose="02070309020205020404" pitchFamily="49" charset="0"/>
              </a:rPr>
              <a:t> СЛУ_ЗАРП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Частным случаем тривиальной FD является </a:t>
            </a:r>
            <a:r>
              <a:rPr lang="ru-RU" altLang="ru-RU" sz="2000" i="1"/>
              <a:t>A </a:t>
            </a:r>
            <a:r>
              <a:rPr lang="ru-RU" altLang="ru-RU" sz="2000">
                <a:sym typeface="Symbol" panose="05050102010706020507" pitchFamily="18" charset="2"/>
              </a:rPr>
              <a:t></a:t>
            </a:r>
            <a:r>
              <a:rPr lang="ru-RU" altLang="ru-RU" sz="2000"/>
              <a:t> </a:t>
            </a:r>
            <a:r>
              <a:rPr lang="ru-RU" altLang="ru-RU" sz="2000" i="1"/>
              <a:t>A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Поскольку тривиальные FD выполняются всегда, их нельзя трактовать как ограничения целостности, и поэтому они не представляют интереса с практической точки зрения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Однако в теоретических рассуждениях их наличие необходимо учитывать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CF039-B5D1-4ECE-B082-5589F592E775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AA7CC-2977-4748-9AD1-2916CB0D5F51}" type="slidenum">
              <a:rPr lang="ru-RU" altLang="en-US"/>
              <a:pPr/>
              <a:t>17</a:t>
            </a:fld>
            <a:endParaRPr lang="ru-RU" alt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Элементы теории функциональных зависимостей (8)</a:t>
            </a:r>
            <a:br>
              <a:rPr lang="ru-RU" altLang="ru-RU" sz="2400"/>
            </a:br>
            <a:r>
              <a:rPr lang="ru-RU" altLang="ru-RU" sz="2000"/>
              <a:t>Базовые определения и утверждения (7)</a:t>
            </a:r>
            <a:r>
              <a:rPr lang="ru-RU" altLang="ru-RU" sz="3800"/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 b="1"/>
              <a:t>Определение 5.3. Замыкание множества FD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600"/>
              <a:t>	Замыканием множества FD </a:t>
            </a:r>
            <a:r>
              <a:rPr lang="ru-RU" altLang="ru-RU" sz="2600" i="1"/>
              <a:t>S </a:t>
            </a:r>
            <a:r>
              <a:rPr lang="ru-RU" altLang="ru-RU" sz="2600"/>
              <a:t>является множество FD </a:t>
            </a:r>
            <a:r>
              <a:rPr lang="ru-RU" altLang="ru-RU" sz="2600" i="1"/>
              <a:t>S</a:t>
            </a:r>
            <a:r>
              <a:rPr lang="ru-RU" altLang="ru-RU" sz="2600"/>
              <a:t>+, включающее все FD, логически выводимые из FD множества </a:t>
            </a:r>
            <a:r>
              <a:rPr lang="ru-RU" altLang="ru-RU" sz="2600" i="1"/>
              <a:t>S</a:t>
            </a:r>
            <a:r>
              <a:rPr lang="ru-RU" altLang="ru-RU" sz="2600"/>
              <a:t> 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Для начала приведем два примера FD, из которых следуют (или </a:t>
            </a:r>
            <a:r>
              <a:rPr lang="ru-RU" altLang="ru-RU" sz="2600" i="1"/>
              <a:t>выводятся</a:t>
            </a:r>
            <a:r>
              <a:rPr lang="ru-RU" altLang="ru-RU" sz="2600"/>
              <a:t>) другие FD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Будем снова пользоваться отношением СЛУЖАЩИЕ_ПРОЕКТЫ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Для этого отношения выполняется, например, FD </a:t>
            </a:r>
            <a:br>
              <a:rPr lang="ru-RU" altLang="ru-RU" sz="2600"/>
            </a:br>
            <a:r>
              <a:rPr lang="ru-RU" altLang="ru-RU" sz="2600">
                <a:latin typeface="Courier New" panose="02070309020205020404" pitchFamily="49" charset="0"/>
              </a:rPr>
              <a:t>СЛУ_НОМ </a:t>
            </a:r>
            <a:r>
              <a:rPr lang="ru-RU" altLang="ru-RU" sz="2600">
                <a:latin typeface="Courier New" panose="02070309020205020404" pitchFamily="49" charset="0"/>
                <a:sym typeface="Symbol" panose="05050102010706020507" pitchFamily="18" charset="2"/>
              </a:rPr>
              <a:t></a:t>
            </a:r>
            <a:r>
              <a:rPr lang="ru-RU" altLang="ru-RU" sz="2600">
                <a:latin typeface="Courier New" panose="02070309020205020404" pitchFamily="49" charset="0"/>
              </a:rPr>
              <a:t> {СЛУ_ЗАРП, ОТД_НОМ}</a:t>
            </a:r>
            <a:r>
              <a:rPr lang="ru-RU" altLang="ru-RU" sz="2600"/>
              <a:t>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Из нее выводятся FD </a:t>
            </a:r>
            <a:br>
              <a:rPr lang="ru-RU" altLang="ru-RU" sz="2200"/>
            </a:br>
            <a:r>
              <a:rPr lang="ru-RU" altLang="ru-RU" sz="2200">
                <a:latin typeface="Courier New" panose="02070309020205020404" pitchFamily="49" charset="0"/>
              </a:rPr>
              <a:t>СЛУ_НОМ </a:t>
            </a:r>
            <a:r>
              <a:rPr lang="ru-RU" altLang="ru-RU" sz="2200">
                <a:latin typeface="Courier New" panose="02070309020205020404" pitchFamily="49" charset="0"/>
                <a:sym typeface="Symbol" panose="05050102010706020507" pitchFamily="18" charset="2"/>
              </a:rPr>
              <a:t></a:t>
            </a:r>
            <a:r>
              <a:rPr lang="ru-RU" altLang="ru-RU" sz="2200">
                <a:latin typeface="Courier New" panose="02070309020205020404" pitchFamily="49" charset="0"/>
              </a:rPr>
              <a:t> СЛУ_ЗАРП</a:t>
            </a:r>
            <a:r>
              <a:rPr lang="ru-RU" altLang="ru-RU" sz="2200"/>
              <a:t> и </a:t>
            </a:r>
            <a:r>
              <a:rPr lang="ru-RU" altLang="ru-RU" sz="2200">
                <a:latin typeface="Courier New" panose="02070309020205020404" pitchFamily="49" charset="0"/>
              </a:rPr>
              <a:t>СЛУ_НОМ </a:t>
            </a:r>
            <a:r>
              <a:rPr lang="ru-RU" altLang="ru-RU" sz="2200">
                <a:latin typeface="Courier New" panose="02070309020205020404" pitchFamily="49" charset="0"/>
                <a:sym typeface="Symbol" panose="05050102010706020507" pitchFamily="18" charset="2"/>
              </a:rPr>
              <a:t></a:t>
            </a:r>
            <a:r>
              <a:rPr lang="ru-RU" altLang="ru-RU" sz="2200">
                <a:latin typeface="Courier New" panose="02070309020205020404" pitchFamily="49" charset="0"/>
              </a:rPr>
              <a:t> ОТД_НОМ</a:t>
            </a:r>
            <a:endParaRPr lang="ru-RU" altLang="ru-RU" sz="22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BECAA-6C1A-4FD7-A066-C0E85B641002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855A0-481E-45A9-8B60-A25922C97918}" type="slidenum">
              <a:rPr lang="ru-RU" altLang="en-US"/>
              <a:pPr/>
              <a:t>18</a:t>
            </a:fld>
            <a:endParaRPr lang="ru-RU" alt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Элементы теории функциональных зависимостей (9)</a:t>
            </a:r>
            <a:br>
              <a:rPr lang="ru-RU" altLang="ru-RU" sz="2400"/>
            </a:br>
            <a:r>
              <a:rPr lang="ru-RU" altLang="ru-RU" sz="2000"/>
              <a:t>Базовые определения и утверждения (8)</a:t>
            </a:r>
            <a:r>
              <a:rPr lang="ru-RU" altLang="ru-RU" sz="3800"/>
              <a:t>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В этом отношении СЛУЖАЩИЕ_ПРОЕКТЫ имеется также пара FD </a:t>
            </a:r>
            <a:r>
              <a:rPr lang="ru-RU" altLang="ru-RU" sz="2600">
                <a:latin typeface="Courier New" panose="02070309020205020404" pitchFamily="49" charset="0"/>
              </a:rPr>
              <a:t>СЛУ_НОМ </a:t>
            </a:r>
            <a:r>
              <a:rPr lang="ru-RU" altLang="ru-RU" sz="2600">
                <a:latin typeface="Courier New" panose="02070309020205020404" pitchFamily="49" charset="0"/>
                <a:sym typeface="Symbol" panose="05050102010706020507" pitchFamily="18" charset="2"/>
              </a:rPr>
              <a:t></a:t>
            </a:r>
            <a:r>
              <a:rPr lang="ru-RU" altLang="ru-RU" sz="2600">
                <a:latin typeface="Courier New" panose="02070309020205020404" pitchFamily="49" charset="0"/>
              </a:rPr>
              <a:t> ОТД_НОМ</a:t>
            </a:r>
            <a:r>
              <a:rPr lang="ru-RU" altLang="ru-RU" sz="2600"/>
              <a:t> и </a:t>
            </a:r>
            <a:r>
              <a:rPr lang="ru-RU" altLang="ru-RU" sz="2600">
                <a:latin typeface="Courier New" panose="02070309020205020404" pitchFamily="49" charset="0"/>
              </a:rPr>
              <a:t>ОТД_НОМ </a:t>
            </a:r>
            <a:r>
              <a:rPr lang="ru-RU" altLang="ru-RU" sz="2600">
                <a:latin typeface="Courier New" panose="02070309020205020404" pitchFamily="49" charset="0"/>
                <a:sym typeface="Symbol" panose="05050102010706020507" pitchFamily="18" charset="2"/>
              </a:rPr>
              <a:t></a:t>
            </a:r>
            <a:r>
              <a:rPr lang="ru-RU" altLang="ru-RU" sz="2600">
                <a:latin typeface="Courier New" panose="02070309020205020404" pitchFamily="49" charset="0"/>
              </a:rPr>
              <a:t> ПРОЕКТ_РУК</a:t>
            </a:r>
            <a:r>
              <a:rPr lang="ru-RU" altLang="ru-RU" sz="2600"/>
              <a:t>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Из них выводится FD </a:t>
            </a:r>
            <a:r>
              <a:rPr lang="ru-RU" altLang="ru-RU" sz="2200">
                <a:latin typeface="Courier New" panose="02070309020205020404" pitchFamily="49" charset="0"/>
              </a:rPr>
              <a:t>СЛУ_НОМ </a:t>
            </a:r>
            <a:r>
              <a:rPr lang="ru-RU" altLang="ru-RU" sz="2200">
                <a:latin typeface="Courier New" panose="02070309020205020404" pitchFamily="49" charset="0"/>
                <a:sym typeface="Symbol" panose="05050102010706020507" pitchFamily="18" charset="2"/>
              </a:rPr>
              <a:t></a:t>
            </a:r>
            <a:r>
              <a:rPr lang="ru-RU" altLang="ru-RU" sz="2200">
                <a:latin typeface="Courier New" panose="02070309020205020404" pitchFamily="49" charset="0"/>
              </a:rPr>
              <a:t> ПРОЕКТ_РУК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FD вида </a:t>
            </a:r>
            <a:r>
              <a:rPr lang="ru-RU" altLang="ru-RU" sz="2200">
                <a:latin typeface="Courier New" panose="02070309020205020404" pitchFamily="49" charset="0"/>
              </a:rPr>
              <a:t>СЛУ_НОМ </a:t>
            </a:r>
            <a:r>
              <a:rPr lang="ru-RU" altLang="ru-RU" sz="2200">
                <a:latin typeface="Courier New" panose="02070309020205020404" pitchFamily="49" charset="0"/>
                <a:sym typeface="Symbol" panose="05050102010706020507" pitchFamily="18" charset="2"/>
              </a:rPr>
              <a:t></a:t>
            </a:r>
            <a:r>
              <a:rPr lang="ru-RU" altLang="ru-RU" sz="2200">
                <a:latin typeface="Courier New" panose="02070309020205020404" pitchFamily="49" charset="0"/>
              </a:rPr>
              <a:t> ПРОЕКТ_РУК</a:t>
            </a:r>
            <a:r>
              <a:rPr lang="ru-RU" altLang="ru-RU" sz="2200"/>
              <a:t> называются </a:t>
            </a:r>
            <a:r>
              <a:rPr lang="ru-RU" altLang="ru-RU" sz="2200" i="1"/>
              <a:t>транзитивными</a:t>
            </a:r>
            <a:r>
              <a:rPr lang="ru-RU" altLang="ru-RU" sz="2200"/>
              <a:t>, поскольку ПРОЕКТ_РУК зависит от СЛУ_НОМ «транзитивно», через атрибут ПРО_НОМ</a:t>
            </a:r>
          </a:p>
          <a:p>
            <a:pPr>
              <a:lnSpc>
                <a:spcPct val="80000"/>
              </a:lnSpc>
            </a:pPr>
            <a:r>
              <a:rPr lang="ru-RU" altLang="ru-RU" sz="2600" b="1"/>
              <a:t>Определение 5.4. Транзитивная функциональная зависимость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600"/>
              <a:t>	FD </a:t>
            </a:r>
            <a:r>
              <a:rPr lang="ru-RU" altLang="ru-RU" sz="2600" i="1"/>
              <a:t>A</a:t>
            </a:r>
            <a:r>
              <a:rPr lang="ru-RU" altLang="ru-RU" sz="2600"/>
              <a:t> </a:t>
            </a:r>
            <a:r>
              <a:rPr lang="ru-RU" altLang="ru-RU" sz="2600">
                <a:sym typeface="Symbol" panose="05050102010706020507" pitchFamily="18" charset="2"/>
              </a:rPr>
              <a:t></a:t>
            </a:r>
            <a:r>
              <a:rPr lang="ru-RU" altLang="ru-RU" sz="2600"/>
              <a:t> </a:t>
            </a:r>
            <a:r>
              <a:rPr lang="ru-RU" altLang="ru-RU" sz="2600" i="1"/>
              <a:t>C </a:t>
            </a:r>
            <a:r>
              <a:rPr lang="ru-RU" altLang="ru-RU" sz="2600"/>
              <a:t>называется транзитивной, если существует такой атрибут </a:t>
            </a:r>
            <a:r>
              <a:rPr lang="ru-RU" altLang="ru-RU" sz="2600" i="1"/>
              <a:t>B</a:t>
            </a:r>
            <a:r>
              <a:rPr lang="ru-RU" altLang="ru-RU" sz="2600"/>
              <a:t>, что имеются функциональные зависимости </a:t>
            </a:r>
            <a:r>
              <a:rPr lang="ru-RU" altLang="ru-RU" sz="2600" i="1"/>
              <a:t>A</a:t>
            </a:r>
            <a:r>
              <a:rPr lang="ru-RU" altLang="ru-RU" sz="2600"/>
              <a:t> </a:t>
            </a:r>
            <a:r>
              <a:rPr lang="ru-RU" altLang="ru-RU" sz="2600">
                <a:sym typeface="Symbol" panose="05050102010706020507" pitchFamily="18" charset="2"/>
              </a:rPr>
              <a:t></a:t>
            </a:r>
            <a:r>
              <a:rPr lang="ru-RU" altLang="ru-RU" sz="2600"/>
              <a:t> </a:t>
            </a:r>
            <a:r>
              <a:rPr lang="ru-RU" altLang="ru-RU" sz="2600" i="1"/>
              <a:t>B </a:t>
            </a:r>
            <a:r>
              <a:rPr lang="ru-RU" altLang="ru-RU" sz="2600"/>
              <a:t>и </a:t>
            </a:r>
            <a:r>
              <a:rPr lang="ru-RU" altLang="ru-RU" sz="2600" i="1"/>
              <a:t>B</a:t>
            </a:r>
            <a:r>
              <a:rPr lang="ru-RU" altLang="ru-RU" sz="2600"/>
              <a:t> </a:t>
            </a:r>
            <a:r>
              <a:rPr lang="ru-RU" altLang="ru-RU" sz="2600">
                <a:sym typeface="Symbol" panose="05050102010706020507" pitchFamily="18" charset="2"/>
              </a:rPr>
              <a:t></a:t>
            </a:r>
            <a:r>
              <a:rPr lang="ru-RU" altLang="ru-RU" sz="2600"/>
              <a:t> </a:t>
            </a:r>
            <a:r>
              <a:rPr lang="ru-RU" altLang="ru-RU" sz="2600" i="1"/>
              <a:t>C </a:t>
            </a:r>
            <a:r>
              <a:rPr lang="ru-RU" altLang="ru-RU" sz="2600"/>
              <a:t>и отсутствует функциональная зависимость </a:t>
            </a:r>
            <a:r>
              <a:rPr lang="ru-RU" altLang="ru-RU" sz="2600" i="1"/>
              <a:t>C</a:t>
            </a:r>
            <a:r>
              <a:rPr lang="ru-RU" altLang="ru-RU" sz="2600"/>
              <a:t> </a:t>
            </a:r>
            <a:r>
              <a:rPr lang="ru-RU" altLang="ru-RU" sz="2600">
                <a:sym typeface="Symbol" panose="05050102010706020507" pitchFamily="18" charset="2"/>
              </a:rPr>
              <a:t></a:t>
            </a:r>
            <a:r>
              <a:rPr lang="ru-RU" altLang="ru-RU" sz="2600"/>
              <a:t> </a:t>
            </a:r>
            <a:r>
              <a:rPr lang="ru-RU" altLang="ru-RU" sz="2600" i="1"/>
              <a:t>A</a:t>
            </a:r>
            <a:r>
              <a:rPr lang="ru-RU" altLang="ru-RU" sz="2600"/>
              <a:t>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562DA-0467-4014-85AB-B14F0613B745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AEA2-FF76-4546-AC79-1069859253A9}" type="slidenum">
              <a:rPr lang="ru-RU" altLang="en-US"/>
              <a:pPr/>
              <a:t>19</a:t>
            </a:fld>
            <a:endParaRPr lang="ru-RU" alt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Элементы теории функциональных зависимостей (8)</a:t>
            </a:r>
            <a:br>
              <a:rPr lang="ru-RU" altLang="ru-RU" sz="2400"/>
            </a:br>
            <a:r>
              <a:rPr lang="ru-RU" altLang="ru-RU" sz="2000"/>
              <a:t>Базовые определения и утверждения (7)</a:t>
            </a:r>
            <a:r>
              <a:rPr lang="ru-RU" altLang="ru-RU" sz="3800"/>
              <a:t>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 dirty="0"/>
              <a:t>Подход к решению проблемы поиска замыкания </a:t>
            </a:r>
            <a:r>
              <a:rPr lang="ru-RU" altLang="ru-RU" sz="2100" i="1" dirty="0"/>
              <a:t>S+</a:t>
            </a:r>
            <a:r>
              <a:rPr lang="ru-RU" altLang="ru-RU" sz="2100" dirty="0"/>
              <a:t> множества FD </a:t>
            </a:r>
            <a:r>
              <a:rPr lang="ru-RU" altLang="ru-RU" sz="2100" i="1" dirty="0"/>
              <a:t>S </a:t>
            </a:r>
            <a:r>
              <a:rPr lang="ru-RU" altLang="ru-RU" sz="2100" dirty="0"/>
              <a:t>впервые предложил Вильям </a:t>
            </a:r>
            <a:r>
              <a:rPr lang="ru-RU" altLang="ru-RU" sz="2100" dirty="0" err="1" smtClean="0"/>
              <a:t>Армстронг</a:t>
            </a:r>
            <a:endParaRPr lang="en-US" altLang="ru-RU" sz="2100" dirty="0" smtClean="0"/>
          </a:p>
          <a:p>
            <a:pPr lvl="1">
              <a:lnSpc>
                <a:spcPct val="90000"/>
              </a:lnSpc>
            </a:pPr>
            <a:r>
              <a:rPr lang="en-US" sz="1800" i="1" dirty="0" smtClean="0"/>
              <a:t>William Ward Armstrong. </a:t>
            </a:r>
            <a:r>
              <a:rPr lang="en-US" sz="1800" b="1" dirty="0" smtClean="0"/>
              <a:t>Dependency Structures of Data Base Relationships. </a:t>
            </a:r>
            <a:r>
              <a:rPr lang="en-US" sz="1800" i="1" dirty="0" smtClean="0"/>
              <a:t>Proceedings of IFIP Congress 74, 1974, pp. 580-583</a:t>
            </a:r>
            <a:endParaRPr lang="ru-RU" altLang="ru-RU" sz="1700" dirty="0"/>
          </a:p>
          <a:p>
            <a:pPr>
              <a:lnSpc>
                <a:spcPct val="90000"/>
              </a:lnSpc>
            </a:pPr>
            <a:r>
              <a:rPr lang="ru-RU" altLang="ru-RU" sz="2100" dirty="0"/>
              <a:t>Им был предложен набор </a:t>
            </a:r>
            <a:r>
              <a:rPr lang="ru-RU" altLang="ru-RU" sz="2100" i="1" dirty="0"/>
              <a:t>правил вывода </a:t>
            </a:r>
            <a:r>
              <a:rPr lang="ru-RU" altLang="ru-RU" sz="2100" dirty="0"/>
              <a:t>новых FD из существующих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 dirty="0"/>
              <a:t>эти правила обычно называют </a:t>
            </a:r>
            <a:r>
              <a:rPr lang="ru-RU" altLang="ru-RU" sz="2000" i="1" dirty="0"/>
              <a:t>аксиомами </a:t>
            </a:r>
            <a:r>
              <a:rPr lang="ru-RU" altLang="ru-RU" sz="2000" i="1" dirty="0" err="1"/>
              <a:t>Армстронга</a:t>
            </a:r>
            <a:r>
              <a:rPr lang="ru-RU" altLang="ru-RU" sz="2000" dirty="0"/>
              <a:t>, хотя справедливость правил доказывается на основе определения FD </a:t>
            </a:r>
          </a:p>
          <a:p>
            <a:pPr>
              <a:lnSpc>
                <a:spcPct val="90000"/>
              </a:lnSpc>
            </a:pPr>
            <a:r>
              <a:rPr lang="ru-RU" altLang="ru-RU" sz="2100" dirty="0"/>
              <a:t>Пусть </a:t>
            </a:r>
            <a:r>
              <a:rPr lang="ru-RU" altLang="ru-RU" sz="2100" i="1" dirty="0"/>
              <a:t>A</a:t>
            </a:r>
            <a:r>
              <a:rPr lang="ru-RU" altLang="ru-RU" sz="2100" dirty="0"/>
              <a:t>, </a:t>
            </a:r>
            <a:r>
              <a:rPr lang="ru-RU" altLang="ru-RU" sz="2100" i="1" dirty="0"/>
              <a:t>B </a:t>
            </a:r>
            <a:r>
              <a:rPr lang="ru-RU" altLang="ru-RU" sz="2100" dirty="0"/>
              <a:t>и </a:t>
            </a:r>
            <a:r>
              <a:rPr lang="ru-RU" altLang="ru-RU" sz="2100" i="1" dirty="0"/>
              <a:t>C </a:t>
            </a:r>
            <a:r>
              <a:rPr lang="ru-RU" altLang="ru-RU" sz="2100" dirty="0"/>
              <a:t>являются (в общем случае, составными) атрибутами переменной отношения </a:t>
            </a:r>
            <a:r>
              <a:rPr lang="en-US" altLang="ru-RU" sz="2100" i="1" dirty="0"/>
              <a:t>r</a:t>
            </a:r>
            <a:r>
              <a:rPr lang="ru-RU" altLang="ru-RU" sz="2100" dirty="0"/>
              <a:t> </a:t>
            </a:r>
          </a:p>
          <a:p>
            <a:pPr>
              <a:lnSpc>
                <a:spcPct val="90000"/>
              </a:lnSpc>
            </a:pPr>
            <a:r>
              <a:rPr lang="ru-RU" altLang="ru-RU" sz="2100" dirty="0"/>
              <a:t>Множества </a:t>
            </a:r>
            <a:r>
              <a:rPr lang="en-US" altLang="ru-RU" sz="2100" i="1" dirty="0"/>
              <a:t>A</a:t>
            </a:r>
            <a:r>
              <a:rPr lang="ru-RU" altLang="ru-RU" sz="2100" dirty="0"/>
              <a:t>, </a:t>
            </a:r>
            <a:r>
              <a:rPr lang="en-US" altLang="ru-RU" sz="2100" i="1" dirty="0"/>
              <a:t>B </a:t>
            </a:r>
            <a:r>
              <a:rPr lang="ru-RU" altLang="ru-RU" sz="2100" dirty="0"/>
              <a:t>и </a:t>
            </a:r>
            <a:r>
              <a:rPr lang="en-US" altLang="ru-RU" sz="2100" i="1" dirty="0"/>
              <a:t>C </a:t>
            </a:r>
            <a:r>
              <a:rPr lang="ru-RU" altLang="ru-RU" sz="2100" dirty="0"/>
              <a:t>могут иметь непустое пересечение</a:t>
            </a:r>
          </a:p>
          <a:p>
            <a:pPr>
              <a:lnSpc>
                <a:spcPct val="90000"/>
              </a:lnSpc>
            </a:pPr>
            <a:r>
              <a:rPr lang="ru-RU" altLang="ru-RU" sz="2100" dirty="0"/>
              <a:t>Для краткости будем обозначать через </a:t>
            </a:r>
            <a:r>
              <a:rPr lang="en-US" altLang="ru-RU" sz="2100" i="1" dirty="0"/>
              <a:t>AB A UNION B</a:t>
            </a:r>
            <a:r>
              <a:rPr lang="ru-RU" altLang="ru-RU" sz="2100" dirty="0"/>
              <a:t>. </a:t>
            </a:r>
            <a:br>
              <a:rPr lang="ru-RU" altLang="ru-RU" sz="2100" dirty="0"/>
            </a:br>
            <a:endParaRPr lang="ru-RU" altLang="ru-RU" sz="2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4E34-2417-40F7-87C2-FE2CB69A0F0E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B21CB-4584-453E-9856-4C3B07FFDAFA}" type="slidenum">
              <a:rPr lang="ru-RU" altLang="en-US"/>
              <a:pPr/>
              <a:t>2</a:t>
            </a:fld>
            <a:endParaRPr lang="ru-RU" alt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План (1)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Введение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Элементы теории функциональных зависимостей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Базовые определения и утверждения теории функциональных </a:t>
            </a:r>
            <a:br>
              <a:rPr lang="ru-RU" altLang="ru-RU" sz="2000"/>
            </a:br>
            <a:r>
              <a:rPr lang="ru-RU" altLang="ru-RU" sz="2000"/>
              <a:t>зависимостей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Общие определения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Замыкание множества функциональных зависимостей. Аксиомы </a:t>
            </a:r>
            <a:br>
              <a:rPr lang="ru-RU" altLang="ru-RU" sz="1800"/>
            </a:br>
            <a:r>
              <a:rPr lang="ru-RU" altLang="ru-RU" sz="1800"/>
              <a:t>Армстронга. Замыкание множества атрибутов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Минимальное покрытие множества функциональных зависимостей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Декомпозиция без потерь и функциональные зависимости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Корректные и некорректные декомпозиции отношений. Теорема Хита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Диаграммы функциональных зависимостей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9D142-998F-49F8-BBCD-2BD16EBE1B53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823D-A9C0-4812-8452-4E9DEF509ACE}" type="slidenum">
              <a:rPr lang="ru-RU" altLang="en-US"/>
              <a:pPr/>
              <a:t>20</a:t>
            </a:fld>
            <a:endParaRPr lang="ru-RU" alt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Элементы теории функциональных зависимостей (9)</a:t>
            </a:r>
            <a:br>
              <a:rPr lang="ru-RU" altLang="ru-RU" sz="2400"/>
            </a:br>
            <a:r>
              <a:rPr lang="ru-RU" altLang="ru-RU" sz="2000"/>
              <a:t>Базовые определения и утверждения (8)</a:t>
            </a:r>
            <a:r>
              <a:rPr lang="ru-RU" altLang="ru-RU" sz="3800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Тогда для любого значения </a:t>
            </a:r>
            <a:r>
              <a:rPr lang="en-US" altLang="ru-RU" i="1"/>
              <a:t>r</a:t>
            </a:r>
            <a:r>
              <a:rPr lang="ru-RU" altLang="ru-RU"/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/>
              <a:t>если </a:t>
            </a:r>
            <a:r>
              <a:rPr lang="en-US" altLang="ru-RU" i="1"/>
              <a:t>B</a:t>
            </a:r>
            <a:r>
              <a:rPr lang="en-US" altLang="ru-RU"/>
              <a:t> </a:t>
            </a:r>
            <a:r>
              <a:rPr lang="ru-RU" altLang="ru-RU">
                <a:sym typeface="Symbol" panose="05050102010706020507" pitchFamily="18" charset="2"/>
              </a:rPr>
              <a:t></a:t>
            </a:r>
            <a:r>
              <a:rPr lang="ru-RU" altLang="ru-RU"/>
              <a:t> </a:t>
            </a:r>
            <a:r>
              <a:rPr lang="en-US" altLang="ru-RU" i="1"/>
              <a:t>A</a:t>
            </a:r>
            <a:r>
              <a:rPr lang="ru-RU" altLang="ru-RU"/>
              <a:t>, то выполняется </a:t>
            </a:r>
            <a:r>
              <a:rPr lang="en-US" altLang="ru-RU"/>
              <a:t>FD </a:t>
            </a:r>
            <a:r>
              <a:rPr lang="en-US" altLang="ru-RU" i="1"/>
              <a:t>A</a:t>
            </a:r>
            <a:r>
              <a:rPr lang="en-US" altLang="ru-RU"/>
              <a:t> </a:t>
            </a:r>
            <a:r>
              <a:rPr lang="ru-RU" altLang="ru-RU">
                <a:sym typeface="Symbol" panose="05050102010706020507" pitchFamily="18" charset="2"/>
              </a:rPr>
              <a:t></a:t>
            </a:r>
            <a:r>
              <a:rPr lang="ru-RU" altLang="ru-RU"/>
              <a:t> </a:t>
            </a:r>
            <a:r>
              <a:rPr lang="en-US" altLang="ru-RU" i="1"/>
              <a:t>B </a:t>
            </a:r>
            <a:r>
              <a:rPr lang="ru-RU" altLang="ru-RU"/>
              <a:t>(аксиома рефлексивности);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/>
              <a:t>если выполняется </a:t>
            </a:r>
            <a:r>
              <a:rPr lang="en-US" altLang="ru-RU"/>
              <a:t>FD</a:t>
            </a:r>
            <a:r>
              <a:rPr lang="en-US" altLang="ru-RU" i="1"/>
              <a:t> A</a:t>
            </a:r>
            <a:r>
              <a:rPr lang="en-US" altLang="ru-RU"/>
              <a:t> </a:t>
            </a:r>
            <a:r>
              <a:rPr lang="ru-RU" altLang="ru-RU">
                <a:sym typeface="Symbol" panose="05050102010706020507" pitchFamily="18" charset="2"/>
              </a:rPr>
              <a:t></a:t>
            </a:r>
            <a:r>
              <a:rPr lang="ru-RU" altLang="ru-RU"/>
              <a:t> </a:t>
            </a:r>
            <a:r>
              <a:rPr lang="en-US" altLang="ru-RU" i="1"/>
              <a:t>B</a:t>
            </a:r>
            <a:r>
              <a:rPr lang="ru-RU" altLang="ru-RU"/>
              <a:t>, то выполняется и </a:t>
            </a:r>
            <a:r>
              <a:rPr lang="en-US" altLang="ru-RU"/>
              <a:t>FD</a:t>
            </a:r>
            <a:r>
              <a:rPr lang="en-US" altLang="ru-RU" i="1"/>
              <a:t> AC</a:t>
            </a:r>
            <a:r>
              <a:rPr lang="en-US" altLang="ru-RU"/>
              <a:t> </a:t>
            </a:r>
            <a:r>
              <a:rPr lang="ru-RU" altLang="ru-RU">
                <a:sym typeface="Symbol" panose="05050102010706020507" pitchFamily="18" charset="2"/>
              </a:rPr>
              <a:t></a:t>
            </a:r>
            <a:r>
              <a:rPr lang="ru-RU" altLang="ru-RU"/>
              <a:t> </a:t>
            </a:r>
            <a:r>
              <a:rPr lang="en-US" altLang="ru-RU" i="1"/>
              <a:t>BC </a:t>
            </a:r>
            <a:r>
              <a:rPr lang="ru-RU" altLang="ru-RU"/>
              <a:t>(аксиома пополнения);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/>
              <a:t>если выполняются </a:t>
            </a:r>
            <a:r>
              <a:rPr lang="en-US" altLang="ru-RU"/>
              <a:t>FD</a:t>
            </a:r>
            <a:r>
              <a:rPr lang="en-US" altLang="ru-RU" i="1"/>
              <a:t> A</a:t>
            </a:r>
            <a:r>
              <a:rPr lang="en-US" altLang="ru-RU"/>
              <a:t> </a:t>
            </a:r>
            <a:r>
              <a:rPr lang="ru-RU" altLang="ru-RU">
                <a:sym typeface="Symbol" panose="05050102010706020507" pitchFamily="18" charset="2"/>
              </a:rPr>
              <a:t></a:t>
            </a:r>
            <a:r>
              <a:rPr lang="ru-RU" altLang="ru-RU"/>
              <a:t> </a:t>
            </a:r>
            <a:r>
              <a:rPr lang="en-US" altLang="ru-RU" i="1"/>
              <a:t>B </a:t>
            </a:r>
            <a:r>
              <a:rPr lang="ru-RU" altLang="ru-RU"/>
              <a:t>и </a:t>
            </a:r>
            <a:r>
              <a:rPr lang="en-US" altLang="ru-RU" i="1"/>
              <a:t>B</a:t>
            </a:r>
            <a:r>
              <a:rPr lang="en-US" altLang="ru-RU"/>
              <a:t> </a:t>
            </a:r>
            <a:r>
              <a:rPr lang="ru-RU" altLang="ru-RU">
                <a:sym typeface="Symbol" panose="05050102010706020507" pitchFamily="18" charset="2"/>
              </a:rPr>
              <a:t></a:t>
            </a:r>
            <a:r>
              <a:rPr lang="ru-RU" altLang="ru-RU"/>
              <a:t> </a:t>
            </a:r>
            <a:r>
              <a:rPr lang="en-US" altLang="ru-RU" i="1"/>
              <a:t>C</a:t>
            </a:r>
            <a:r>
              <a:rPr lang="ru-RU" altLang="ru-RU"/>
              <a:t>, то выполняется и </a:t>
            </a:r>
            <a:r>
              <a:rPr lang="en-US" altLang="ru-RU"/>
              <a:t>FD</a:t>
            </a:r>
            <a:r>
              <a:rPr lang="en-US" altLang="ru-RU" i="1"/>
              <a:t> A</a:t>
            </a:r>
            <a:r>
              <a:rPr lang="en-US" altLang="ru-RU"/>
              <a:t> </a:t>
            </a:r>
            <a:r>
              <a:rPr lang="ru-RU" altLang="ru-RU">
                <a:sym typeface="Symbol" panose="05050102010706020507" pitchFamily="18" charset="2"/>
              </a:rPr>
              <a:t></a:t>
            </a:r>
            <a:r>
              <a:rPr lang="ru-RU" altLang="ru-RU"/>
              <a:t> </a:t>
            </a:r>
            <a:r>
              <a:rPr lang="en-US" altLang="ru-RU" i="1"/>
              <a:t>C </a:t>
            </a:r>
            <a:r>
              <a:rPr lang="ru-RU" altLang="ru-RU"/>
              <a:t>(аксиома транзитивности) </a:t>
            </a:r>
            <a:br>
              <a:rPr lang="ru-RU" altLang="ru-RU"/>
            </a:br>
            <a:endParaRPr lang="ru-RU" alt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DA3F6-A189-4BC1-8AAF-A1E276C399E6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35D02-0300-4FC5-A9C3-724AE39D5B11}" type="slidenum">
              <a:rPr lang="ru-RU" altLang="en-US"/>
              <a:pPr/>
              <a:t>21</a:t>
            </a:fld>
            <a:endParaRPr lang="ru-RU" alt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Элементы теории функциональных зависимостей (10)</a:t>
            </a:r>
            <a:br>
              <a:rPr lang="ru-RU" altLang="ru-RU" sz="2400"/>
            </a:br>
            <a:r>
              <a:rPr lang="ru-RU" altLang="ru-RU" sz="2000"/>
              <a:t>Базовые определения и утверждения (9)</a:t>
            </a:r>
            <a:r>
              <a:rPr lang="ru-RU" altLang="ru-RU" sz="3800"/>
              <a:t>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/>
              <a:t>Докажем истинность этих «аксиом». 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Истинность первой аксиомы Армстронга (</a:t>
            </a:r>
            <a:r>
              <a:rPr lang="en-US" altLang="ru-RU" sz="1900" i="1"/>
              <a:t>B</a:t>
            </a:r>
            <a:r>
              <a:rPr lang="en-US" altLang="ru-RU" sz="1900"/>
              <a:t> </a:t>
            </a:r>
            <a:r>
              <a:rPr lang="ru-RU" altLang="ru-RU" sz="1900">
                <a:sym typeface="Symbol" panose="05050102010706020507" pitchFamily="18" charset="2"/>
              </a:rPr>
              <a:t></a:t>
            </a:r>
            <a:r>
              <a:rPr lang="ru-RU" altLang="ru-RU" sz="1900"/>
              <a:t> </a:t>
            </a:r>
            <a:r>
              <a:rPr lang="en-US" altLang="ru-RU" sz="1900" i="1"/>
              <a:t>A</a:t>
            </a:r>
            <a:r>
              <a:rPr lang="ru-RU" altLang="ru-RU" sz="1900" i="1"/>
              <a:t> </a:t>
            </a:r>
            <a:r>
              <a:rPr lang="ru-RU" altLang="ru-RU" sz="1900"/>
              <a:t>влечет</a:t>
            </a:r>
            <a:r>
              <a:rPr lang="en-US" altLang="ru-RU" sz="1900"/>
              <a:t> </a:t>
            </a:r>
            <a:r>
              <a:rPr lang="en-US" altLang="ru-RU" sz="1900" i="1"/>
              <a:t>A</a:t>
            </a:r>
            <a:r>
              <a:rPr lang="en-US" altLang="ru-RU" sz="1900"/>
              <a:t> </a:t>
            </a:r>
            <a:r>
              <a:rPr lang="ru-RU" altLang="ru-RU" sz="1900">
                <a:sym typeface="Symbol" panose="05050102010706020507" pitchFamily="18" charset="2"/>
              </a:rPr>
              <a:t></a:t>
            </a:r>
            <a:r>
              <a:rPr lang="ru-RU" altLang="ru-RU" sz="1900"/>
              <a:t> </a:t>
            </a:r>
            <a:r>
              <a:rPr lang="en-US" altLang="ru-RU" sz="1900" i="1"/>
              <a:t>B</a:t>
            </a:r>
            <a:r>
              <a:rPr lang="ru-RU" altLang="ru-RU" sz="1900"/>
              <a:t>)</a:t>
            </a:r>
            <a:r>
              <a:rPr lang="en-US" altLang="ru-RU" sz="1900" i="1"/>
              <a:t> </a:t>
            </a:r>
            <a:r>
              <a:rPr lang="ru-RU" altLang="ru-RU" sz="1900"/>
              <a:t>следует из того, что при </a:t>
            </a:r>
            <a:r>
              <a:rPr lang="en-US" altLang="ru-RU" sz="1900" i="1"/>
              <a:t>B</a:t>
            </a:r>
            <a:r>
              <a:rPr lang="en-US" altLang="ru-RU" sz="1900"/>
              <a:t> </a:t>
            </a:r>
            <a:r>
              <a:rPr lang="ru-RU" altLang="ru-RU" sz="1900">
                <a:sym typeface="Symbol" panose="05050102010706020507" pitchFamily="18" charset="2"/>
              </a:rPr>
              <a:t></a:t>
            </a:r>
            <a:r>
              <a:rPr lang="ru-RU" altLang="ru-RU" sz="1900"/>
              <a:t> </a:t>
            </a:r>
            <a:r>
              <a:rPr lang="en-US" altLang="ru-RU" sz="1900" i="1"/>
              <a:t>A </a:t>
            </a:r>
            <a:r>
              <a:rPr lang="ru-RU" altLang="ru-RU" sz="1900"/>
              <a:t>FD </a:t>
            </a:r>
            <a:r>
              <a:rPr lang="en-US" altLang="ru-RU" sz="1900" i="1"/>
              <a:t>A</a:t>
            </a:r>
            <a:r>
              <a:rPr lang="en-US" altLang="ru-RU" sz="1900"/>
              <a:t> </a:t>
            </a:r>
            <a:r>
              <a:rPr lang="ru-RU" altLang="ru-RU" sz="1900">
                <a:sym typeface="Symbol" panose="05050102010706020507" pitchFamily="18" charset="2"/>
              </a:rPr>
              <a:t></a:t>
            </a:r>
            <a:r>
              <a:rPr lang="ru-RU" altLang="ru-RU" sz="1900"/>
              <a:t> </a:t>
            </a:r>
            <a:r>
              <a:rPr lang="en-US" altLang="ru-RU" sz="1900" i="1"/>
              <a:t>B </a:t>
            </a:r>
            <a:r>
              <a:rPr lang="ru-RU" altLang="ru-RU" sz="1900"/>
              <a:t>является тривиальной.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Справедливость второй аксиомы (</a:t>
            </a:r>
            <a:r>
              <a:rPr lang="en-US" altLang="ru-RU" sz="1900" i="1"/>
              <a:t>A</a:t>
            </a:r>
            <a:r>
              <a:rPr lang="en-US" altLang="ru-RU" sz="1900"/>
              <a:t> </a:t>
            </a:r>
            <a:r>
              <a:rPr lang="ru-RU" altLang="ru-RU" sz="1900">
                <a:sym typeface="Symbol" panose="05050102010706020507" pitchFamily="18" charset="2"/>
              </a:rPr>
              <a:t></a:t>
            </a:r>
            <a:r>
              <a:rPr lang="ru-RU" altLang="ru-RU" sz="1900"/>
              <a:t> </a:t>
            </a:r>
            <a:r>
              <a:rPr lang="en-US" altLang="ru-RU" sz="1900" i="1"/>
              <a:t>B</a:t>
            </a:r>
            <a:r>
              <a:rPr lang="ru-RU" altLang="ru-RU" sz="1900"/>
              <a:t> влечет </a:t>
            </a:r>
            <a:r>
              <a:rPr lang="en-US" altLang="ru-RU" sz="1900"/>
              <a:t>FD</a:t>
            </a:r>
            <a:r>
              <a:rPr lang="en-US" altLang="ru-RU" sz="1900" i="1"/>
              <a:t> AC</a:t>
            </a:r>
            <a:r>
              <a:rPr lang="en-US" altLang="ru-RU" sz="1900"/>
              <a:t> </a:t>
            </a:r>
            <a:r>
              <a:rPr lang="ru-RU" altLang="ru-RU" sz="1900">
                <a:sym typeface="Symbol" panose="05050102010706020507" pitchFamily="18" charset="2"/>
              </a:rPr>
              <a:t></a:t>
            </a:r>
            <a:r>
              <a:rPr lang="ru-RU" altLang="ru-RU" sz="1900"/>
              <a:t> </a:t>
            </a:r>
            <a:r>
              <a:rPr lang="en-US" altLang="ru-RU" sz="1900" i="1"/>
              <a:t>BC </a:t>
            </a:r>
            <a:r>
              <a:rPr lang="ru-RU" altLang="ru-RU" sz="1900" i="1"/>
              <a:t>) </a:t>
            </a:r>
            <a:r>
              <a:rPr lang="ru-RU" altLang="ru-RU" sz="1900"/>
              <a:t>докажем от противного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Предположим, что FD </a:t>
            </a:r>
            <a:r>
              <a:rPr lang="en-US" altLang="ru-RU" sz="1700" i="1"/>
              <a:t>AC</a:t>
            </a:r>
            <a:r>
              <a:rPr lang="en-US" altLang="ru-RU" sz="1700"/>
              <a:t> </a:t>
            </a:r>
            <a:r>
              <a:rPr lang="ru-RU" altLang="ru-RU" sz="1700">
                <a:sym typeface="Symbol" panose="05050102010706020507" pitchFamily="18" charset="2"/>
              </a:rPr>
              <a:t></a:t>
            </a:r>
            <a:r>
              <a:rPr lang="ru-RU" altLang="ru-RU" sz="1700"/>
              <a:t> </a:t>
            </a:r>
            <a:r>
              <a:rPr lang="en-US" altLang="ru-RU" sz="1700" i="1"/>
              <a:t>BC </a:t>
            </a:r>
            <a:r>
              <a:rPr lang="ru-RU" altLang="ru-RU" sz="1700"/>
              <a:t>не соблюдается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Это означает, что в некотором допустимом теле значения переменной отношения </a:t>
            </a:r>
            <a:r>
              <a:rPr lang="en-US" altLang="ru-RU" sz="1700" i="1"/>
              <a:t>r</a:t>
            </a:r>
            <a:r>
              <a:rPr lang="en-US" altLang="ru-RU" sz="1700"/>
              <a:t> </a:t>
            </a:r>
            <a:r>
              <a:rPr lang="ru-RU" altLang="ru-RU" sz="1700"/>
              <a:t>найдутся два кортежа </a:t>
            </a:r>
            <a:r>
              <a:rPr lang="en-US" altLang="ru-RU" sz="1700" i="1"/>
              <a:t>t</a:t>
            </a:r>
            <a:r>
              <a:rPr lang="ru-RU" altLang="ru-RU" sz="1700"/>
              <a:t>1</a:t>
            </a:r>
            <a:r>
              <a:rPr lang="ru-RU" altLang="ru-RU" sz="1700" i="1"/>
              <a:t> </a:t>
            </a:r>
            <a:r>
              <a:rPr lang="ru-RU" altLang="ru-RU" sz="1700"/>
              <a:t>и </a:t>
            </a:r>
            <a:r>
              <a:rPr lang="en-US" altLang="ru-RU" sz="1700" i="1"/>
              <a:t>t</a:t>
            </a:r>
            <a:r>
              <a:rPr lang="ru-RU" altLang="ru-RU" sz="1700" i="1"/>
              <a:t>2</a:t>
            </a:r>
            <a:r>
              <a:rPr lang="ru-RU" altLang="ru-RU" sz="1700"/>
              <a:t>, такие, что </a:t>
            </a:r>
            <a:r>
              <a:rPr lang="en-US" altLang="ru-RU" sz="1700" i="1"/>
              <a:t>t</a:t>
            </a:r>
            <a:r>
              <a:rPr lang="ru-RU" altLang="ru-RU" sz="1700"/>
              <a:t>1</a:t>
            </a:r>
            <a:r>
              <a:rPr lang="ru-RU" altLang="ru-RU" sz="1700" i="1"/>
              <a:t> </a:t>
            </a:r>
            <a:r>
              <a:rPr lang="ru-RU" altLang="ru-RU" sz="1700"/>
              <a:t>{</a:t>
            </a:r>
            <a:r>
              <a:rPr lang="ru-RU" altLang="ru-RU" sz="1700" i="1"/>
              <a:t>AC</a:t>
            </a:r>
            <a:r>
              <a:rPr lang="ru-RU" altLang="ru-RU" sz="1700"/>
              <a:t>} = </a:t>
            </a:r>
            <a:r>
              <a:rPr lang="en-US" altLang="ru-RU" sz="1700" i="1"/>
              <a:t>t</a:t>
            </a:r>
            <a:r>
              <a:rPr lang="ru-RU" altLang="ru-RU" sz="1700" i="1"/>
              <a:t>2 </a:t>
            </a:r>
            <a:r>
              <a:rPr lang="ru-RU" altLang="ru-RU" sz="1700"/>
              <a:t>{</a:t>
            </a:r>
            <a:r>
              <a:rPr lang="ru-RU" altLang="ru-RU" sz="1700" i="1"/>
              <a:t>AC</a:t>
            </a:r>
            <a:r>
              <a:rPr lang="ru-RU" altLang="ru-RU" sz="1700"/>
              <a:t>} (a), но </a:t>
            </a:r>
            <a:r>
              <a:rPr lang="en-US" altLang="ru-RU" sz="1700" i="1"/>
              <a:t>t</a:t>
            </a:r>
            <a:r>
              <a:rPr lang="ru-RU" altLang="ru-RU" sz="1700"/>
              <a:t>1</a:t>
            </a:r>
            <a:r>
              <a:rPr lang="ru-RU" altLang="ru-RU" sz="1700" i="1"/>
              <a:t> </a:t>
            </a:r>
            <a:r>
              <a:rPr lang="ru-RU" altLang="ru-RU" sz="1700"/>
              <a:t>{</a:t>
            </a:r>
            <a:r>
              <a:rPr lang="ru-RU" altLang="ru-RU" sz="1700" i="1"/>
              <a:t>BC</a:t>
            </a:r>
            <a:r>
              <a:rPr lang="ru-RU" altLang="ru-RU" sz="1700"/>
              <a:t>} </a:t>
            </a:r>
            <a:r>
              <a:rPr lang="ru-RU" altLang="ru-RU" sz="1700">
                <a:sym typeface="Symbol" panose="05050102010706020507" pitchFamily="18" charset="2"/>
              </a:rPr>
              <a:t></a:t>
            </a:r>
            <a:r>
              <a:rPr lang="ru-RU" altLang="ru-RU" sz="1700"/>
              <a:t> </a:t>
            </a:r>
            <a:r>
              <a:rPr lang="en-US" altLang="ru-RU" sz="1700" i="1"/>
              <a:t>t</a:t>
            </a:r>
            <a:r>
              <a:rPr lang="ru-RU" altLang="ru-RU" sz="1700" i="1"/>
              <a:t>2 </a:t>
            </a:r>
            <a:r>
              <a:rPr lang="ru-RU" altLang="ru-RU" sz="1700"/>
              <a:t>{</a:t>
            </a:r>
            <a:r>
              <a:rPr lang="ru-RU" altLang="ru-RU" sz="1700" i="1"/>
              <a:t>BC</a:t>
            </a:r>
            <a:r>
              <a:rPr lang="ru-RU" altLang="ru-RU" sz="1700"/>
              <a:t>} (b)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400"/>
              <a:t>(здесь </a:t>
            </a:r>
            <a:r>
              <a:rPr lang="ru-RU" altLang="ru-RU" sz="1400" i="1"/>
              <a:t>t </a:t>
            </a:r>
            <a:r>
              <a:rPr lang="ru-RU" altLang="ru-RU" sz="1400"/>
              <a:t>{</a:t>
            </a:r>
            <a:r>
              <a:rPr lang="ru-RU" altLang="ru-RU" sz="1400" i="1"/>
              <a:t>A</a:t>
            </a:r>
            <a:r>
              <a:rPr lang="ru-RU" altLang="ru-RU" sz="1400"/>
              <a:t>} обозначает проекцию кортежа </a:t>
            </a:r>
            <a:r>
              <a:rPr lang="ru-RU" altLang="ru-RU" sz="1400" i="1"/>
              <a:t>t </a:t>
            </a:r>
            <a:r>
              <a:rPr lang="ru-RU" altLang="ru-RU" sz="1400"/>
              <a:t>на множество атрибутов </a:t>
            </a:r>
            <a:r>
              <a:rPr lang="ru-RU" altLang="ru-RU" sz="1400" i="1"/>
              <a:t>A</a:t>
            </a:r>
            <a:r>
              <a:rPr lang="ru-RU" altLang="ru-RU" sz="1400"/>
              <a:t>).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По аксиоме рефлексивности из равенства (a) следует, что </a:t>
            </a:r>
            <a:r>
              <a:rPr lang="en-US" altLang="ru-RU" sz="1700" i="1"/>
              <a:t>t</a:t>
            </a:r>
            <a:r>
              <a:rPr lang="ru-RU" altLang="ru-RU" sz="1700"/>
              <a:t>1</a:t>
            </a:r>
            <a:r>
              <a:rPr lang="ru-RU" altLang="ru-RU" sz="1700" i="1"/>
              <a:t> </a:t>
            </a:r>
            <a:r>
              <a:rPr lang="ru-RU" altLang="ru-RU" sz="1700"/>
              <a:t>{</a:t>
            </a:r>
            <a:r>
              <a:rPr lang="ru-RU" altLang="ru-RU" sz="1700" i="1"/>
              <a:t>A</a:t>
            </a:r>
            <a:r>
              <a:rPr lang="ru-RU" altLang="ru-RU" sz="1700"/>
              <a:t>} = </a:t>
            </a:r>
            <a:r>
              <a:rPr lang="en-US" altLang="ru-RU" sz="1700" i="1"/>
              <a:t>t</a:t>
            </a:r>
            <a:r>
              <a:rPr lang="ru-RU" altLang="ru-RU" sz="1700" i="1"/>
              <a:t>2 </a:t>
            </a:r>
            <a:r>
              <a:rPr lang="ru-RU" altLang="ru-RU" sz="1700"/>
              <a:t>{</a:t>
            </a:r>
            <a:r>
              <a:rPr lang="ru-RU" altLang="ru-RU" sz="1700" i="1"/>
              <a:t>A</a:t>
            </a:r>
            <a:r>
              <a:rPr lang="ru-RU" altLang="ru-RU" sz="1700"/>
              <a:t>}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Поскольку имеется FD </a:t>
            </a:r>
            <a:r>
              <a:rPr lang="en-US" altLang="ru-RU" sz="1700" i="1"/>
              <a:t>A</a:t>
            </a:r>
            <a:r>
              <a:rPr lang="en-US" altLang="ru-RU" sz="1700"/>
              <a:t> </a:t>
            </a:r>
            <a:r>
              <a:rPr lang="ru-RU" altLang="ru-RU" sz="1700">
                <a:sym typeface="Symbol" panose="05050102010706020507" pitchFamily="18" charset="2"/>
              </a:rPr>
              <a:t></a:t>
            </a:r>
            <a:r>
              <a:rPr lang="ru-RU" altLang="ru-RU" sz="1700"/>
              <a:t> </a:t>
            </a:r>
            <a:r>
              <a:rPr lang="en-US" altLang="ru-RU" sz="1700" i="1"/>
              <a:t>B</a:t>
            </a:r>
            <a:r>
              <a:rPr lang="ru-RU" altLang="ru-RU" sz="1700"/>
              <a:t>, должно соблюдаться равенство </a:t>
            </a:r>
            <a:r>
              <a:rPr lang="en-US" altLang="ru-RU" sz="1700" i="1"/>
              <a:t>t</a:t>
            </a:r>
            <a:r>
              <a:rPr lang="ru-RU" altLang="ru-RU" sz="1700"/>
              <a:t>1</a:t>
            </a:r>
            <a:r>
              <a:rPr lang="ru-RU" altLang="ru-RU" sz="1700" i="1"/>
              <a:t> </a:t>
            </a:r>
            <a:r>
              <a:rPr lang="ru-RU" altLang="ru-RU" sz="1700"/>
              <a:t>{</a:t>
            </a:r>
            <a:r>
              <a:rPr lang="ru-RU" altLang="ru-RU" sz="1700" i="1"/>
              <a:t>B</a:t>
            </a:r>
            <a:r>
              <a:rPr lang="ru-RU" altLang="ru-RU" sz="1700"/>
              <a:t>} = </a:t>
            </a:r>
            <a:r>
              <a:rPr lang="en-US" altLang="ru-RU" sz="1700" i="1"/>
              <a:t>t</a:t>
            </a:r>
            <a:r>
              <a:rPr lang="ru-RU" altLang="ru-RU" sz="1700" i="1"/>
              <a:t>2 </a:t>
            </a:r>
            <a:r>
              <a:rPr lang="ru-RU" altLang="ru-RU" sz="1700"/>
              <a:t>{</a:t>
            </a:r>
            <a:r>
              <a:rPr lang="ru-RU" altLang="ru-RU" sz="1700" i="1"/>
              <a:t>B</a:t>
            </a:r>
            <a:r>
              <a:rPr lang="ru-RU" altLang="ru-RU" sz="1700"/>
              <a:t>}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Тогда из неравенства (b) следует, что </a:t>
            </a:r>
            <a:r>
              <a:rPr lang="en-US" altLang="ru-RU" sz="1700" i="1"/>
              <a:t>t</a:t>
            </a:r>
            <a:r>
              <a:rPr lang="ru-RU" altLang="ru-RU" sz="1700"/>
              <a:t>1</a:t>
            </a:r>
            <a:r>
              <a:rPr lang="ru-RU" altLang="ru-RU" sz="1700" i="1"/>
              <a:t> </a:t>
            </a:r>
            <a:r>
              <a:rPr lang="ru-RU" altLang="ru-RU" sz="1700"/>
              <a:t>{</a:t>
            </a:r>
            <a:r>
              <a:rPr lang="ru-RU" altLang="ru-RU" sz="1700" i="1"/>
              <a:t>C</a:t>
            </a:r>
            <a:r>
              <a:rPr lang="ru-RU" altLang="ru-RU" sz="1700"/>
              <a:t>} </a:t>
            </a:r>
            <a:r>
              <a:rPr lang="ru-RU" altLang="ru-RU" sz="1700">
                <a:sym typeface="Symbol" panose="05050102010706020507" pitchFamily="18" charset="2"/>
              </a:rPr>
              <a:t></a:t>
            </a:r>
            <a:r>
              <a:rPr lang="ru-RU" altLang="ru-RU" sz="1700"/>
              <a:t> </a:t>
            </a:r>
            <a:r>
              <a:rPr lang="en-US" altLang="ru-RU" sz="1700" i="1"/>
              <a:t>t</a:t>
            </a:r>
            <a:r>
              <a:rPr lang="ru-RU" altLang="ru-RU" sz="1700" i="1"/>
              <a:t>2 </a:t>
            </a:r>
            <a:r>
              <a:rPr lang="ru-RU" altLang="ru-RU" sz="1700"/>
              <a:t>{</a:t>
            </a:r>
            <a:r>
              <a:rPr lang="ru-RU" altLang="ru-RU" sz="1700" i="1"/>
              <a:t>C</a:t>
            </a:r>
            <a:r>
              <a:rPr lang="ru-RU" altLang="ru-RU" sz="1700"/>
              <a:t>}, что противоречит наличию тривиальной FD </a:t>
            </a:r>
            <a:r>
              <a:rPr lang="ru-RU" altLang="ru-RU" sz="1700" i="1"/>
              <a:t>AC</a:t>
            </a:r>
            <a:r>
              <a:rPr lang="ru-RU" altLang="ru-RU" sz="1700">
                <a:sym typeface="Symbol" panose="05050102010706020507" pitchFamily="18" charset="2"/>
              </a:rPr>
              <a:t></a:t>
            </a:r>
            <a:r>
              <a:rPr lang="ru-RU" altLang="ru-RU" sz="1700" i="1"/>
              <a:t>C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Следовательно, предположение об отсутствии FD </a:t>
            </a:r>
            <a:r>
              <a:rPr lang="en-US" altLang="ru-RU" sz="1700" i="1"/>
              <a:t>AC</a:t>
            </a:r>
            <a:r>
              <a:rPr lang="en-US" altLang="ru-RU" sz="1700"/>
              <a:t> </a:t>
            </a:r>
            <a:r>
              <a:rPr lang="ru-RU" altLang="ru-RU" sz="1700">
                <a:sym typeface="Symbol" panose="05050102010706020507" pitchFamily="18" charset="2"/>
              </a:rPr>
              <a:t></a:t>
            </a:r>
            <a:r>
              <a:rPr lang="ru-RU" altLang="ru-RU" sz="1700"/>
              <a:t> </a:t>
            </a:r>
            <a:r>
              <a:rPr lang="en-US" altLang="ru-RU" sz="1700" i="1"/>
              <a:t>BC </a:t>
            </a:r>
            <a:r>
              <a:rPr lang="ru-RU" altLang="ru-RU" sz="1700"/>
              <a:t>не является верным, и справедливость второй аксиомы доказана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33B6C-7F8F-42B0-ABF5-10FF254E895B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166D4-508B-478A-BE32-0EBE2FFF2064}" type="slidenum">
              <a:rPr lang="ru-RU" altLang="en-US"/>
              <a:pPr/>
              <a:t>22</a:t>
            </a:fld>
            <a:endParaRPr lang="ru-RU" alt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Элементы теории функциональных зависимостей (11)</a:t>
            </a:r>
            <a:br>
              <a:rPr lang="ru-RU" altLang="ru-RU" sz="2400"/>
            </a:br>
            <a:r>
              <a:rPr lang="ru-RU" altLang="ru-RU" sz="2000"/>
              <a:t>Базовые определения и утверждения (10)</a:t>
            </a:r>
            <a:r>
              <a:rPr lang="ru-RU" altLang="ru-RU" sz="3800"/>
              <a:t>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/>
              <a:t>Аналогично докажем истинность третьей аксиомы Армстронга (</a:t>
            </a:r>
            <a:r>
              <a:rPr lang="en-US" altLang="ru-RU" sz="2600" i="1"/>
              <a:t>A</a:t>
            </a:r>
            <a:r>
              <a:rPr lang="en-US" altLang="ru-RU" sz="2600"/>
              <a:t> </a:t>
            </a:r>
            <a:r>
              <a:rPr lang="ru-RU" altLang="ru-RU" sz="2600">
                <a:sym typeface="Symbol" panose="05050102010706020507" pitchFamily="18" charset="2"/>
              </a:rPr>
              <a:t></a:t>
            </a:r>
            <a:r>
              <a:rPr lang="ru-RU" altLang="ru-RU" sz="2600"/>
              <a:t> </a:t>
            </a:r>
            <a:r>
              <a:rPr lang="en-US" altLang="ru-RU" sz="2600" i="1"/>
              <a:t>B </a:t>
            </a:r>
            <a:r>
              <a:rPr lang="ru-RU" altLang="ru-RU" sz="2600"/>
              <a:t>и </a:t>
            </a:r>
            <a:r>
              <a:rPr lang="en-US" altLang="ru-RU" sz="2600" i="1"/>
              <a:t>B</a:t>
            </a:r>
            <a:r>
              <a:rPr lang="en-US" altLang="ru-RU" sz="2600"/>
              <a:t> </a:t>
            </a:r>
            <a:r>
              <a:rPr lang="ru-RU" altLang="ru-RU" sz="2600">
                <a:sym typeface="Symbol" panose="05050102010706020507" pitchFamily="18" charset="2"/>
              </a:rPr>
              <a:t></a:t>
            </a:r>
            <a:r>
              <a:rPr lang="ru-RU" altLang="ru-RU" sz="2600"/>
              <a:t> </a:t>
            </a:r>
            <a:r>
              <a:rPr lang="en-US" altLang="ru-RU" sz="2600" i="1"/>
              <a:t>C</a:t>
            </a:r>
            <a:r>
              <a:rPr lang="ru-RU" altLang="ru-RU" sz="2600"/>
              <a:t> влечет</a:t>
            </a:r>
            <a:r>
              <a:rPr lang="en-US" altLang="ru-RU" sz="2600" i="1"/>
              <a:t> A</a:t>
            </a:r>
            <a:r>
              <a:rPr lang="en-US" altLang="ru-RU" sz="2600"/>
              <a:t> </a:t>
            </a:r>
            <a:r>
              <a:rPr lang="ru-RU" altLang="ru-RU" sz="2600">
                <a:sym typeface="Symbol" panose="05050102010706020507" pitchFamily="18" charset="2"/>
              </a:rPr>
              <a:t></a:t>
            </a:r>
            <a:r>
              <a:rPr lang="ru-RU" altLang="ru-RU" sz="2600"/>
              <a:t> </a:t>
            </a:r>
            <a:r>
              <a:rPr lang="en-US" altLang="ru-RU" sz="2600" i="1"/>
              <a:t>C</a:t>
            </a:r>
            <a:r>
              <a:rPr lang="ru-RU" altLang="ru-RU" sz="2600"/>
              <a:t>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Предположим, что FD </a:t>
            </a:r>
            <a:r>
              <a:rPr lang="ru-RU" altLang="ru-RU" sz="2200" i="1"/>
              <a:t>A </a:t>
            </a:r>
            <a:r>
              <a:rPr lang="ru-RU" altLang="ru-RU" sz="2200">
                <a:sym typeface="Symbol" panose="05050102010706020507" pitchFamily="18" charset="2"/>
              </a:rPr>
              <a:t></a:t>
            </a:r>
            <a:r>
              <a:rPr lang="ru-RU" altLang="ru-RU" sz="2200"/>
              <a:t> </a:t>
            </a:r>
            <a:r>
              <a:rPr lang="ru-RU" altLang="ru-RU" sz="2200" i="1"/>
              <a:t>C </a:t>
            </a:r>
            <a:r>
              <a:rPr lang="ru-RU" altLang="ru-RU" sz="2200"/>
              <a:t>не соблюдается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Это означает, что в некотором допустимом теле отношения найдутся два кортежа </a:t>
            </a:r>
            <a:r>
              <a:rPr lang="en-US" altLang="ru-RU" sz="2200" i="1"/>
              <a:t>t</a:t>
            </a:r>
            <a:r>
              <a:rPr lang="ru-RU" altLang="ru-RU" sz="2200"/>
              <a:t>1</a:t>
            </a:r>
            <a:r>
              <a:rPr lang="ru-RU" altLang="ru-RU" sz="2200" i="1"/>
              <a:t> </a:t>
            </a:r>
            <a:r>
              <a:rPr lang="ru-RU" altLang="ru-RU" sz="2200"/>
              <a:t>и </a:t>
            </a:r>
            <a:r>
              <a:rPr lang="en-US" altLang="ru-RU" sz="2200" i="1"/>
              <a:t>t</a:t>
            </a:r>
            <a:r>
              <a:rPr lang="ru-RU" altLang="ru-RU" sz="2200" i="1"/>
              <a:t>2</a:t>
            </a:r>
            <a:r>
              <a:rPr lang="ru-RU" altLang="ru-RU" sz="2200"/>
              <a:t>, такие что </a:t>
            </a:r>
            <a:r>
              <a:rPr lang="en-US" altLang="ru-RU" sz="2200" i="1"/>
              <a:t>t</a:t>
            </a:r>
            <a:r>
              <a:rPr lang="ru-RU" altLang="ru-RU" sz="2200"/>
              <a:t>1</a:t>
            </a:r>
            <a:r>
              <a:rPr lang="ru-RU" altLang="ru-RU" sz="2200" i="1"/>
              <a:t> </a:t>
            </a:r>
            <a:r>
              <a:rPr lang="ru-RU" altLang="ru-RU" sz="2200"/>
              <a:t>{</a:t>
            </a:r>
            <a:r>
              <a:rPr lang="de-DE" altLang="ru-RU" sz="2200" i="1"/>
              <a:t>A</a:t>
            </a:r>
            <a:r>
              <a:rPr lang="ru-RU" altLang="ru-RU" sz="2200"/>
              <a:t>} = </a:t>
            </a:r>
            <a:r>
              <a:rPr lang="en-US" altLang="ru-RU" sz="2200" i="1"/>
              <a:t>t</a:t>
            </a:r>
            <a:r>
              <a:rPr lang="ru-RU" altLang="ru-RU" sz="2200" i="1"/>
              <a:t>2 </a:t>
            </a:r>
            <a:r>
              <a:rPr lang="ru-RU" altLang="ru-RU" sz="2200"/>
              <a:t>{</a:t>
            </a:r>
            <a:r>
              <a:rPr lang="de-DE" altLang="ru-RU" sz="2200" i="1"/>
              <a:t>A</a:t>
            </a:r>
            <a:r>
              <a:rPr lang="ru-RU" altLang="ru-RU" sz="2200"/>
              <a:t>}, но </a:t>
            </a:r>
            <a:r>
              <a:rPr lang="en-US" altLang="ru-RU" sz="2200" i="1"/>
              <a:t>t</a:t>
            </a:r>
            <a:r>
              <a:rPr lang="ru-RU" altLang="ru-RU" sz="2200"/>
              <a:t>1</a:t>
            </a:r>
            <a:r>
              <a:rPr lang="ru-RU" altLang="ru-RU" sz="2200" i="1"/>
              <a:t> </a:t>
            </a:r>
            <a:r>
              <a:rPr lang="ru-RU" altLang="ru-RU" sz="2200"/>
              <a:t>{</a:t>
            </a:r>
            <a:r>
              <a:rPr lang="de-DE" altLang="ru-RU" sz="2200" i="1"/>
              <a:t>C</a:t>
            </a:r>
            <a:r>
              <a:rPr lang="ru-RU" altLang="ru-RU" sz="2200"/>
              <a:t>} </a:t>
            </a:r>
            <a:r>
              <a:rPr lang="ru-RU" altLang="ru-RU" sz="2200">
                <a:sym typeface="Symbol" panose="05050102010706020507" pitchFamily="18" charset="2"/>
              </a:rPr>
              <a:t></a:t>
            </a:r>
            <a:r>
              <a:rPr lang="ru-RU" altLang="ru-RU" sz="2200"/>
              <a:t> </a:t>
            </a:r>
            <a:r>
              <a:rPr lang="en-US" altLang="ru-RU" sz="2200" i="1"/>
              <a:t>t</a:t>
            </a:r>
            <a:r>
              <a:rPr lang="ru-RU" altLang="ru-RU" sz="2200" i="1"/>
              <a:t>2 </a:t>
            </a:r>
            <a:r>
              <a:rPr lang="ru-RU" altLang="ru-RU" sz="2200"/>
              <a:t>{</a:t>
            </a:r>
            <a:r>
              <a:rPr lang="en-US" altLang="ru-RU" sz="2200" i="1"/>
              <a:t>C</a:t>
            </a:r>
            <a:r>
              <a:rPr lang="ru-RU" altLang="ru-RU" sz="2200"/>
              <a:t>}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Но из наличия FD </a:t>
            </a:r>
            <a:r>
              <a:rPr lang="en-US" altLang="ru-RU" sz="2200" i="1"/>
              <a:t>A</a:t>
            </a:r>
            <a:r>
              <a:rPr lang="en-US" altLang="ru-RU" sz="2200"/>
              <a:t> </a:t>
            </a:r>
            <a:r>
              <a:rPr lang="ru-RU" altLang="ru-RU" sz="2200">
                <a:sym typeface="Symbol" panose="05050102010706020507" pitchFamily="18" charset="2"/>
              </a:rPr>
              <a:t></a:t>
            </a:r>
            <a:r>
              <a:rPr lang="ru-RU" altLang="ru-RU" sz="2200"/>
              <a:t> </a:t>
            </a:r>
            <a:r>
              <a:rPr lang="en-US" altLang="ru-RU" sz="2200" i="1"/>
              <a:t>B </a:t>
            </a:r>
            <a:r>
              <a:rPr lang="ru-RU" altLang="ru-RU" sz="2200"/>
              <a:t>следует, что </a:t>
            </a:r>
            <a:r>
              <a:rPr lang="en-US" altLang="ru-RU" sz="2200" i="1"/>
              <a:t>t</a:t>
            </a:r>
            <a:r>
              <a:rPr lang="ru-RU" altLang="ru-RU" sz="2200"/>
              <a:t>1</a:t>
            </a:r>
            <a:r>
              <a:rPr lang="ru-RU" altLang="ru-RU" sz="2200" i="1"/>
              <a:t> </a:t>
            </a:r>
            <a:r>
              <a:rPr lang="ru-RU" altLang="ru-RU" sz="2200"/>
              <a:t>{</a:t>
            </a:r>
            <a:r>
              <a:rPr lang="ru-RU" altLang="ru-RU" sz="2200" i="1"/>
              <a:t>B</a:t>
            </a:r>
            <a:r>
              <a:rPr lang="ru-RU" altLang="ru-RU" sz="2200"/>
              <a:t>} = </a:t>
            </a:r>
            <a:r>
              <a:rPr lang="en-US" altLang="ru-RU" sz="2200" i="1"/>
              <a:t>t</a:t>
            </a:r>
            <a:r>
              <a:rPr lang="ru-RU" altLang="ru-RU" sz="2200" i="1"/>
              <a:t>2 </a:t>
            </a:r>
            <a:r>
              <a:rPr lang="ru-RU" altLang="ru-RU" sz="2200"/>
              <a:t>{</a:t>
            </a:r>
            <a:r>
              <a:rPr lang="ru-RU" altLang="ru-RU" sz="2200" i="1"/>
              <a:t>B</a:t>
            </a:r>
            <a:r>
              <a:rPr lang="ru-RU" altLang="ru-RU" sz="2200"/>
              <a:t>}, а потому из наличия FD </a:t>
            </a:r>
            <a:r>
              <a:rPr lang="en-US" altLang="ru-RU" sz="2200" i="1"/>
              <a:t>B</a:t>
            </a:r>
            <a:r>
              <a:rPr lang="en-US" altLang="ru-RU" sz="2200"/>
              <a:t> </a:t>
            </a:r>
            <a:r>
              <a:rPr lang="ru-RU" altLang="ru-RU" sz="2200">
                <a:sym typeface="Symbol" panose="05050102010706020507" pitchFamily="18" charset="2"/>
              </a:rPr>
              <a:t></a:t>
            </a:r>
            <a:r>
              <a:rPr lang="ru-RU" altLang="ru-RU" sz="2200"/>
              <a:t> </a:t>
            </a:r>
            <a:r>
              <a:rPr lang="en-US" altLang="ru-RU" sz="2200" i="1"/>
              <a:t>C </a:t>
            </a:r>
            <a:r>
              <a:rPr lang="ru-RU" altLang="ru-RU" sz="2200"/>
              <a:t>следует, что </a:t>
            </a:r>
            <a:r>
              <a:rPr lang="en-US" altLang="ru-RU" sz="2200" i="1"/>
              <a:t>t</a:t>
            </a:r>
            <a:r>
              <a:rPr lang="ru-RU" altLang="ru-RU" sz="2200"/>
              <a:t>1</a:t>
            </a:r>
            <a:r>
              <a:rPr lang="ru-RU" altLang="ru-RU" sz="2200" i="1"/>
              <a:t> </a:t>
            </a:r>
            <a:r>
              <a:rPr lang="ru-RU" altLang="ru-RU" sz="2200"/>
              <a:t>{</a:t>
            </a:r>
            <a:r>
              <a:rPr lang="de-DE" altLang="ru-RU" sz="2200" i="1"/>
              <a:t>C</a:t>
            </a:r>
            <a:r>
              <a:rPr lang="ru-RU" altLang="ru-RU" sz="2200"/>
              <a:t>} = </a:t>
            </a:r>
            <a:r>
              <a:rPr lang="en-US" altLang="ru-RU" sz="2200" i="1"/>
              <a:t>t</a:t>
            </a:r>
            <a:r>
              <a:rPr lang="ru-RU" altLang="ru-RU" sz="2200" i="1"/>
              <a:t>2 </a:t>
            </a:r>
            <a:r>
              <a:rPr lang="ru-RU" altLang="ru-RU" sz="2200"/>
              <a:t>{</a:t>
            </a:r>
            <a:r>
              <a:rPr lang="en-US" altLang="ru-RU" sz="2200" i="1"/>
              <a:t>C</a:t>
            </a:r>
            <a:r>
              <a:rPr lang="ru-RU" altLang="ru-RU" sz="2200"/>
              <a:t>}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Следовательно, предположение об отсутствии FD </a:t>
            </a:r>
            <a:r>
              <a:rPr lang="ru-RU" altLang="ru-RU" sz="2200" i="1"/>
              <a:t>A </a:t>
            </a:r>
            <a:r>
              <a:rPr lang="ru-RU" altLang="ru-RU" sz="2200">
                <a:sym typeface="Symbol" panose="05050102010706020507" pitchFamily="18" charset="2"/>
              </a:rPr>
              <a:t></a:t>
            </a:r>
            <a:r>
              <a:rPr lang="ru-RU" altLang="ru-RU" sz="2200"/>
              <a:t> </a:t>
            </a:r>
            <a:r>
              <a:rPr lang="ru-RU" altLang="ru-RU" sz="2200" i="1"/>
              <a:t>C </a:t>
            </a:r>
            <a:r>
              <a:rPr lang="ru-RU" altLang="ru-RU" sz="2200"/>
              <a:t>не является верным, и справедливость третьей аксиомы и утверждения в целом доказана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B26-BF16-4920-98F7-F83B3DE3CB8A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FF69-21F9-4B9E-A8F8-1AEA94742118}" type="slidenum">
              <a:rPr lang="ru-RU" altLang="en-US"/>
              <a:pPr/>
              <a:t>23</a:t>
            </a:fld>
            <a:endParaRPr lang="ru-RU" alt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Элементы теории функциональных зависимостей (12)</a:t>
            </a:r>
            <a:br>
              <a:rPr lang="ru-RU" altLang="ru-RU" sz="2400"/>
            </a:br>
            <a:r>
              <a:rPr lang="ru-RU" altLang="ru-RU" sz="2000"/>
              <a:t>Базовые определения и утверждения (11)</a:t>
            </a:r>
            <a:r>
              <a:rPr lang="ru-RU" altLang="ru-RU" sz="3800"/>
              <a:t>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Можно доказать, что система правил вывода Армстронга </a:t>
            </a:r>
            <a:r>
              <a:rPr lang="ru-RU" altLang="ru-RU" sz="2600" i="1"/>
              <a:t>полна </a:t>
            </a:r>
            <a:r>
              <a:rPr lang="ru-RU" altLang="ru-RU" sz="2600"/>
              <a:t>и </a:t>
            </a:r>
            <a:r>
              <a:rPr lang="ru-RU" altLang="ru-RU" sz="2600" i="1"/>
              <a:t>совершенна (sound and complete) </a:t>
            </a:r>
            <a:r>
              <a:rPr lang="ru-RU" altLang="ru-RU" sz="2600"/>
              <a:t>в том смысле, что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для данного множества FD </a:t>
            </a:r>
            <a:r>
              <a:rPr lang="de-DE" altLang="ru-RU" sz="2200" i="1"/>
              <a:t>S </a:t>
            </a:r>
            <a:r>
              <a:rPr lang="ru-RU" altLang="ru-RU" sz="2200"/>
              <a:t>любая FD, потенциально выводимая из </a:t>
            </a:r>
            <a:r>
              <a:rPr lang="de-DE" altLang="ru-RU" sz="2200" i="1"/>
              <a:t>S</a:t>
            </a:r>
            <a:r>
              <a:rPr lang="ru-RU" altLang="ru-RU" sz="2200"/>
              <a:t>, может быть выведена на основе аксиом Армстронга, и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применение этих аксиом не может привести к выводу лишней FD 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Тем не менее, Дейт по практическим соображениям предложил расширить базовый набор правил вывода еще пятью правилами,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для которых мы сразу покажем, что они выводятся из исходных аксиом Армстронга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849D0-32B9-482F-9343-B0F331418CD7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4AB01-65E7-46D9-AF2F-DE1A05377581}" type="slidenum">
              <a:rPr lang="ru-RU" altLang="en-US"/>
              <a:pPr/>
              <a:t>24</a:t>
            </a:fld>
            <a:endParaRPr lang="ru-RU" alt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Элементы теории функциональных зависимостей (13)</a:t>
            </a:r>
            <a:br>
              <a:rPr lang="ru-RU" altLang="ru-RU" sz="2400"/>
            </a:br>
            <a:r>
              <a:rPr lang="ru-RU" altLang="ru-RU" sz="2000"/>
              <a:t>Базовые определения и утверждения (12)</a:t>
            </a:r>
            <a:r>
              <a:rPr lang="ru-RU" altLang="ru-RU" sz="3800"/>
              <a:t>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lnSpc>
                <a:spcPct val="80000"/>
              </a:lnSpc>
            </a:pPr>
            <a:r>
              <a:rPr lang="ru-RU" altLang="ru-RU" sz="2600"/>
              <a:t>Для любого атрибута </a:t>
            </a:r>
            <a:r>
              <a:rPr lang="en-US" altLang="ru-RU" sz="2600" i="1"/>
              <a:t>A</a:t>
            </a:r>
            <a:r>
              <a:rPr lang="en-US" altLang="ru-RU" sz="2600"/>
              <a:t> </a:t>
            </a:r>
            <a:r>
              <a:rPr lang="ru-RU" altLang="ru-RU" sz="2600"/>
              <a:t>выполняется </a:t>
            </a:r>
            <a:r>
              <a:rPr lang="en-US" altLang="ru-RU" sz="2600"/>
              <a:t>FD </a:t>
            </a:r>
            <a:r>
              <a:rPr lang="ru-RU" altLang="ru-RU" sz="2600" i="1"/>
              <a:t>A </a:t>
            </a:r>
            <a:r>
              <a:rPr lang="ru-RU" altLang="ru-RU" sz="2600">
                <a:sym typeface="Symbol" panose="05050102010706020507" pitchFamily="18" charset="2"/>
              </a:rPr>
              <a:t></a:t>
            </a:r>
            <a:r>
              <a:rPr lang="ru-RU" altLang="ru-RU" sz="2600"/>
              <a:t> </a:t>
            </a:r>
            <a:r>
              <a:rPr lang="en-US" altLang="ru-RU" sz="2600" i="1"/>
              <a:t>A </a:t>
            </a:r>
            <a:r>
              <a:rPr lang="ru-RU" altLang="ru-RU" sz="2600"/>
              <a:t>(</a:t>
            </a:r>
            <a:r>
              <a:rPr lang="ru-RU" altLang="ru-RU" sz="2600" i="1"/>
              <a:t>аксиома самодетерминированности</a:t>
            </a:r>
            <a:r>
              <a:rPr lang="ru-RU" altLang="ru-RU" sz="2600"/>
              <a:t>) 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прямо следует из аксиомы рефлексивности</a:t>
            </a:r>
          </a:p>
          <a:p>
            <a:pPr marL="571500" indent="-571500">
              <a:lnSpc>
                <a:spcPct val="80000"/>
              </a:lnSpc>
            </a:pPr>
            <a:r>
              <a:rPr lang="ru-RU" altLang="ru-RU" sz="2600"/>
              <a:t>Если выполняется </a:t>
            </a:r>
            <a:r>
              <a:rPr lang="en-US" altLang="ru-RU" sz="2600"/>
              <a:t>FD</a:t>
            </a:r>
            <a:r>
              <a:rPr lang="en-US" altLang="ru-RU" sz="2600" i="1"/>
              <a:t> </a:t>
            </a:r>
            <a:r>
              <a:rPr lang="ru-RU" altLang="ru-RU" sz="2600" i="1"/>
              <a:t>A </a:t>
            </a:r>
            <a:r>
              <a:rPr lang="ru-RU" altLang="ru-RU" sz="2600">
                <a:sym typeface="Symbol" panose="05050102010706020507" pitchFamily="18" charset="2"/>
              </a:rPr>
              <a:t></a:t>
            </a:r>
            <a:r>
              <a:rPr lang="ru-RU" altLang="ru-RU" sz="2600"/>
              <a:t> </a:t>
            </a:r>
            <a:r>
              <a:rPr lang="ru-RU" altLang="ru-RU" sz="2600" i="1"/>
              <a:t>BC</a:t>
            </a:r>
            <a:r>
              <a:rPr lang="ru-RU" altLang="ru-RU" sz="2600"/>
              <a:t>, то выполняются и </a:t>
            </a:r>
            <a:r>
              <a:rPr lang="en-US" altLang="ru-RU" sz="2600"/>
              <a:t>FD </a:t>
            </a:r>
            <a:r>
              <a:rPr lang="ru-RU" altLang="ru-RU" sz="2600" i="1"/>
              <a:t>A </a:t>
            </a:r>
            <a:r>
              <a:rPr lang="ru-RU" altLang="ru-RU" sz="2600">
                <a:sym typeface="Symbol" panose="05050102010706020507" pitchFamily="18" charset="2"/>
              </a:rPr>
              <a:t></a:t>
            </a:r>
            <a:r>
              <a:rPr lang="ru-RU" altLang="ru-RU" sz="2600"/>
              <a:t> </a:t>
            </a:r>
            <a:r>
              <a:rPr lang="ru-RU" altLang="ru-RU" sz="2600" i="1"/>
              <a:t>B </a:t>
            </a:r>
            <a:r>
              <a:rPr lang="ru-RU" altLang="ru-RU" sz="2600"/>
              <a:t>и </a:t>
            </a:r>
            <a:r>
              <a:rPr lang="ru-RU" altLang="ru-RU" sz="2600" i="1"/>
              <a:t>A </a:t>
            </a:r>
            <a:r>
              <a:rPr lang="ru-RU" altLang="ru-RU" sz="2600">
                <a:sym typeface="Symbol" panose="05050102010706020507" pitchFamily="18" charset="2"/>
              </a:rPr>
              <a:t></a:t>
            </a:r>
            <a:r>
              <a:rPr lang="ru-RU" altLang="ru-RU" sz="2600"/>
              <a:t> </a:t>
            </a:r>
            <a:r>
              <a:rPr lang="ru-RU" altLang="ru-RU" sz="2600" i="1"/>
              <a:t>C </a:t>
            </a:r>
            <a:r>
              <a:rPr lang="ru-RU" altLang="ru-RU" sz="2600"/>
              <a:t>(</a:t>
            </a:r>
            <a:r>
              <a:rPr lang="ru-RU" altLang="ru-RU" sz="2600" i="1"/>
              <a:t>аксиома декомпозиции</a:t>
            </a:r>
            <a:r>
              <a:rPr lang="ru-RU" altLang="ru-RU" sz="2600"/>
              <a:t>)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из аксиомы рефлексивности следует, что выполняется </a:t>
            </a:r>
            <a:r>
              <a:rPr lang="en-US" altLang="ru-RU" sz="2200"/>
              <a:t>FD </a:t>
            </a:r>
            <a:r>
              <a:rPr lang="ru-RU" altLang="ru-RU" sz="2200" i="1"/>
              <a:t>BC </a:t>
            </a:r>
            <a:r>
              <a:rPr lang="ru-RU" altLang="ru-RU" sz="2200">
                <a:sym typeface="Symbol" panose="05050102010706020507" pitchFamily="18" charset="2"/>
              </a:rPr>
              <a:t></a:t>
            </a:r>
            <a:r>
              <a:rPr lang="ru-RU" altLang="ru-RU" sz="2200"/>
              <a:t> </a:t>
            </a:r>
            <a:r>
              <a:rPr lang="ru-RU" altLang="ru-RU" sz="2200" i="1"/>
              <a:t>B</a:t>
            </a:r>
            <a:r>
              <a:rPr lang="ru-RU" altLang="ru-RU" sz="2200"/>
              <a:t>; 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из аксиомы транзитивности следует, что выполняется </a:t>
            </a:r>
            <a:r>
              <a:rPr lang="en-US" altLang="ru-RU" sz="2200"/>
              <a:t>FD </a:t>
            </a:r>
            <a:r>
              <a:rPr lang="ru-RU" altLang="ru-RU" sz="2200" i="1"/>
              <a:t>A </a:t>
            </a:r>
            <a:r>
              <a:rPr lang="ru-RU" altLang="ru-RU" sz="2200">
                <a:sym typeface="Symbol" panose="05050102010706020507" pitchFamily="18" charset="2"/>
              </a:rPr>
              <a:t></a:t>
            </a:r>
            <a:r>
              <a:rPr lang="ru-RU" altLang="ru-RU" sz="2200"/>
              <a:t> </a:t>
            </a:r>
            <a:r>
              <a:rPr lang="ru-RU" altLang="ru-RU" sz="2200" i="1"/>
              <a:t>B</a:t>
            </a:r>
            <a:r>
              <a:rPr lang="ru-RU" altLang="ru-RU" sz="2200"/>
              <a:t>; 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аналогично, из аксиомы рефлексивности следует, что выполняется </a:t>
            </a:r>
            <a:r>
              <a:rPr lang="en-US" altLang="ru-RU" sz="2200"/>
              <a:t>FD </a:t>
            </a:r>
            <a:r>
              <a:rPr lang="ru-RU" altLang="ru-RU" sz="2200" i="1"/>
              <a:t>BC </a:t>
            </a:r>
            <a:r>
              <a:rPr lang="ru-RU" altLang="ru-RU" sz="2200">
                <a:sym typeface="Symbol" panose="05050102010706020507" pitchFamily="18" charset="2"/>
              </a:rPr>
              <a:t></a:t>
            </a:r>
            <a:r>
              <a:rPr lang="ru-RU" altLang="ru-RU" sz="2200"/>
              <a:t> </a:t>
            </a:r>
            <a:r>
              <a:rPr lang="en-US" altLang="ru-RU" sz="2200" i="1"/>
              <a:t>C</a:t>
            </a:r>
            <a:r>
              <a:rPr lang="ru-RU" altLang="ru-RU" sz="2200"/>
              <a:t>, а</a:t>
            </a:r>
            <a:r>
              <a:rPr lang="ru-RU" altLang="ru-RU" sz="2200" i="1"/>
              <a:t> 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из аксиомы транзитивности следует, что выполняется </a:t>
            </a:r>
            <a:r>
              <a:rPr lang="en-US" altLang="ru-RU" sz="2200"/>
              <a:t>FD </a:t>
            </a:r>
            <a:r>
              <a:rPr lang="ru-RU" altLang="ru-RU" sz="2200" i="1"/>
              <a:t>A </a:t>
            </a:r>
            <a:r>
              <a:rPr lang="ru-RU" altLang="ru-RU" sz="2200">
                <a:sym typeface="Symbol" panose="05050102010706020507" pitchFamily="18" charset="2"/>
              </a:rPr>
              <a:t></a:t>
            </a:r>
            <a:r>
              <a:rPr lang="ru-RU" altLang="ru-RU" sz="2200"/>
              <a:t> </a:t>
            </a:r>
            <a:r>
              <a:rPr lang="en-US" altLang="ru-RU" sz="2200" i="1"/>
              <a:t>C</a:t>
            </a:r>
            <a:endParaRPr lang="ru-RU" altLang="ru-RU" sz="22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3824-97C9-4433-93CE-7EC5BB2403CA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EF65D-8073-44EE-B82C-844011898542}" type="slidenum">
              <a:rPr lang="ru-RU" altLang="en-US"/>
              <a:pPr/>
              <a:t>25</a:t>
            </a:fld>
            <a:endParaRPr lang="ru-RU" alt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Элементы теории функциональных зависимостей (14)</a:t>
            </a:r>
            <a:br>
              <a:rPr lang="ru-RU" altLang="ru-RU" sz="2400"/>
            </a:br>
            <a:r>
              <a:rPr lang="ru-RU" altLang="ru-RU" sz="2000"/>
              <a:t>Базовые определения и утверждения (13)</a:t>
            </a:r>
            <a:r>
              <a:rPr lang="ru-RU" altLang="ru-RU" sz="3800"/>
              <a:t>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lnSpc>
                <a:spcPct val="80000"/>
              </a:lnSpc>
            </a:pPr>
            <a:r>
              <a:rPr lang="ru-RU" altLang="ru-RU" sz="2000"/>
              <a:t>Если выполняются </a:t>
            </a:r>
            <a:r>
              <a:rPr lang="en-US" altLang="ru-RU" sz="2000"/>
              <a:t>FD</a:t>
            </a:r>
            <a:r>
              <a:rPr lang="en-US" altLang="ru-RU" sz="2000" i="1"/>
              <a:t> </a:t>
            </a:r>
            <a:r>
              <a:rPr lang="ru-RU" altLang="ru-RU" sz="2000" i="1"/>
              <a:t>A </a:t>
            </a:r>
            <a:r>
              <a:rPr lang="ru-RU" altLang="ru-RU" sz="2000">
                <a:sym typeface="Symbol" panose="05050102010706020507" pitchFamily="18" charset="2"/>
              </a:rPr>
              <a:t></a:t>
            </a:r>
            <a:r>
              <a:rPr lang="ru-RU" altLang="ru-RU" sz="2000"/>
              <a:t> </a:t>
            </a:r>
            <a:r>
              <a:rPr lang="ru-RU" altLang="ru-RU" sz="2000" i="1"/>
              <a:t>B </a:t>
            </a:r>
            <a:r>
              <a:rPr lang="ru-RU" altLang="ru-RU" sz="2000"/>
              <a:t>и </a:t>
            </a:r>
            <a:r>
              <a:rPr lang="ru-RU" altLang="ru-RU" sz="2000" i="1"/>
              <a:t>A </a:t>
            </a:r>
            <a:r>
              <a:rPr lang="ru-RU" altLang="ru-RU" sz="2000">
                <a:sym typeface="Symbol" panose="05050102010706020507" pitchFamily="18" charset="2"/>
              </a:rPr>
              <a:t></a:t>
            </a:r>
            <a:r>
              <a:rPr lang="ru-RU" altLang="ru-RU" sz="2000"/>
              <a:t> </a:t>
            </a:r>
            <a:r>
              <a:rPr lang="ru-RU" altLang="ru-RU" sz="2000" i="1"/>
              <a:t>C</a:t>
            </a:r>
            <a:r>
              <a:rPr lang="ru-RU" altLang="ru-RU" sz="2000"/>
              <a:t>, то выполняется и </a:t>
            </a:r>
            <a:r>
              <a:rPr lang="en-US" altLang="ru-RU" sz="2000"/>
              <a:t>FD</a:t>
            </a:r>
            <a:r>
              <a:rPr lang="en-US" altLang="ru-RU" sz="2000" i="1"/>
              <a:t> </a:t>
            </a:r>
            <a:r>
              <a:rPr lang="ru-RU" altLang="ru-RU" sz="2000" i="1"/>
              <a:t>A </a:t>
            </a:r>
            <a:r>
              <a:rPr lang="ru-RU" altLang="ru-RU" sz="2000">
                <a:sym typeface="Symbol" panose="05050102010706020507" pitchFamily="18" charset="2"/>
              </a:rPr>
              <a:t></a:t>
            </a:r>
            <a:r>
              <a:rPr lang="ru-RU" altLang="ru-RU" sz="2000"/>
              <a:t> </a:t>
            </a:r>
            <a:r>
              <a:rPr lang="ru-RU" altLang="ru-RU" sz="2000" i="1"/>
              <a:t>BC </a:t>
            </a:r>
            <a:r>
              <a:rPr lang="ru-RU" altLang="ru-RU" sz="2000"/>
              <a:t>(</a:t>
            </a:r>
            <a:r>
              <a:rPr lang="ru-RU" altLang="ru-RU" sz="2000" i="1"/>
              <a:t>аксиома объединения</a:t>
            </a:r>
            <a:r>
              <a:rPr lang="ru-RU" altLang="ru-RU" sz="2000"/>
              <a:t>) 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800"/>
              <a:t>из аксиомы пополнения следует, что выполняется </a:t>
            </a:r>
            <a:r>
              <a:rPr lang="en-US" altLang="ru-RU" sz="1800"/>
              <a:t>FD</a:t>
            </a:r>
            <a:r>
              <a:rPr lang="en-US" altLang="ru-RU" sz="1800" i="1"/>
              <a:t> </a:t>
            </a:r>
            <a:r>
              <a:rPr lang="ru-RU" altLang="ru-RU" sz="1800" i="1"/>
              <a:t>A </a:t>
            </a:r>
            <a:r>
              <a:rPr lang="ru-RU" altLang="ru-RU" sz="1800">
                <a:sym typeface="Symbol" panose="05050102010706020507" pitchFamily="18" charset="2"/>
              </a:rPr>
              <a:t></a:t>
            </a:r>
            <a:r>
              <a:rPr lang="ru-RU" altLang="ru-RU" sz="1800"/>
              <a:t> </a:t>
            </a:r>
            <a:r>
              <a:rPr lang="ru-RU" altLang="ru-RU" sz="1800" i="1"/>
              <a:t>AB </a:t>
            </a:r>
            <a:r>
              <a:rPr lang="ru-RU" altLang="ru-RU" sz="1800"/>
              <a:t>и </a:t>
            </a:r>
            <a:r>
              <a:rPr lang="ru-RU" altLang="ru-RU" sz="1800" i="1"/>
              <a:t>AB </a:t>
            </a:r>
            <a:r>
              <a:rPr lang="ru-RU" altLang="ru-RU" sz="1800">
                <a:sym typeface="Symbol" panose="05050102010706020507" pitchFamily="18" charset="2"/>
              </a:rPr>
              <a:t></a:t>
            </a:r>
            <a:r>
              <a:rPr lang="ru-RU" altLang="ru-RU" sz="1800"/>
              <a:t> </a:t>
            </a:r>
            <a:r>
              <a:rPr lang="ru-RU" altLang="ru-RU" sz="1800" i="1"/>
              <a:t>BC</a:t>
            </a:r>
            <a:r>
              <a:rPr lang="ru-RU" altLang="ru-RU" sz="1800"/>
              <a:t>; 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800"/>
              <a:t>из аксиомы транзитивности следует, что </a:t>
            </a:r>
            <a:r>
              <a:rPr lang="ru-RU" altLang="ru-RU" sz="1800" i="1"/>
              <a:t>A </a:t>
            </a:r>
            <a:r>
              <a:rPr lang="ru-RU" altLang="ru-RU" sz="1800">
                <a:sym typeface="Symbol" panose="05050102010706020507" pitchFamily="18" charset="2"/>
              </a:rPr>
              <a:t></a:t>
            </a:r>
            <a:r>
              <a:rPr lang="ru-RU" altLang="ru-RU" sz="1800"/>
              <a:t> </a:t>
            </a:r>
            <a:r>
              <a:rPr lang="ru-RU" altLang="ru-RU" sz="1800" i="1"/>
              <a:t>BC</a:t>
            </a:r>
            <a:endParaRPr lang="ru-RU" altLang="ru-RU" sz="1800"/>
          </a:p>
          <a:p>
            <a:pPr marL="571500" indent="-571500">
              <a:lnSpc>
                <a:spcPct val="80000"/>
              </a:lnSpc>
            </a:pPr>
            <a:r>
              <a:rPr lang="ru-RU" altLang="ru-RU" sz="2000"/>
              <a:t>Если выполняются </a:t>
            </a:r>
            <a:r>
              <a:rPr lang="en-US" altLang="ru-RU" sz="2000"/>
              <a:t>FD </a:t>
            </a:r>
            <a:r>
              <a:rPr lang="ru-RU" altLang="ru-RU" sz="2000" i="1"/>
              <a:t>A </a:t>
            </a:r>
            <a:r>
              <a:rPr lang="ru-RU" altLang="ru-RU" sz="2000">
                <a:sym typeface="Symbol" panose="05050102010706020507" pitchFamily="18" charset="2"/>
              </a:rPr>
              <a:t></a:t>
            </a:r>
            <a:r>
              <a:rPr lang="ru-RU" altLang="ru-RU" sz="2000"/>
              <a:t> </a:t>
            </a:r>
            <a:r>
              <a:rPr lang="ru-RU" altLang="ru-RU" sz="2000" i="1"/>
              <a:t>B </a:t>
            </a:r>
            <a:r>
              <a:rPr lang="ru-RU" altLang="ru-RU" sz="2000"/>
              <a:t>и </a:t>
            </a:r>
            <a:r>
              <a:rPr lang="ru-RU" altLang="ru-RU" sz="2000" i="1"/>
              <a:t>C </a:t>
            </a:r>
            <a:r>
              <a:rPr lang="ru-RU" altLang="ru-RU" sz="2000">
                <a:sym typeface="Symbol" panose="05050102010706020507" pitchFamily="18" charset="2"/>
              </a:rPr>
              <a:t></a:t>
            </a:r>
            <a:r>
              <a:rPr lang="ru-RU" altLang="ru-RU" sz="2000"/>
              <a:t> </a:t>
            </a:r>
            <a:r>
              <a:rPr lang="ru-RU" altLang="ru-RU" sz="2000" i="1"/>
              <a:t>D</a:t>
            </a:r>
            <a:r>
              <a:rPr lang="ru-RU" altLang="ru-RU" sz="2000"/>
              <a:t>, то выполняется и </a:t>
            </a:r>
            <a:r>
              <a:rPr lang="en-US" altLang="ru-RU" sz="2000"/>
              <a:t>FD </a:t>
            </a:r>
            <a:r>
              <a:rPr lang="ru-RU" altLang="ru-RU" sz="2000" i="1"/>
              <a:t>AC </a:t>
            </a:r>
            <a:r>
              <a:rPr lang="ru-RU" altLang="ru-RU" sz="2000">
                <a:sym typeface="Symbol" panose="05050102010706020507" pitchFamily="18" charset="2"/>
              </a:rPr>
              <a:t></a:t>
            </a:r>
            <a:r>
              <a:rPr lang="ru-RU" altLang="ru-RU" sz="2000"/>
              <a:t> </a:t>
            </a:r>
            <a:r>
              <a:rPr lang="ru-RU" altLang="ru-RU" sz="2000" i="1"/>
              <a:t>BD </a:t>
            </a:r>
            <a:r>
              <a:rPr lang="ru-RU" altLang="ru-RU" sz="2000"/>
              <a:t>(</a:t>
            </a:r>
            <a:r>
              <a:rPr lang="ru-RU" altLang="ru-RU" sz="2000" i="1"/>
              <a:t>аксиома композиции</a:t>
            </a:r>
            <a:r>
              <a:rPr lang="ru-RU" altLang="ru-RU" sz="2000"/>
              <a:t>) 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800"/>
              <a:t>из аксиомы пополнения следует, что выполняются </a:t>
            </a:r>
            <a:r>
              <a:rPr lang="en-US" altLang="ru-RU" sz="1800"/>
              <a:t>FD </a:t>
            </a:r>
            <a:r>
              <a:rPr lang="ru-RU" altLang="ru-RU" sz="1800" i="1"/>
              <a:t>AС </a:t>
            </a:r>
            <a:r>
              <a:rPr lang="ru-RU" altLang="ru-RU" sz="1800">
                <a:sym typeface="Symbol" panose="05050102010706020507" pitchFamily="18" charset="2"/>
              </a:rPr>
              <a:t></a:t>
            </a:r>
            <a:r>
              <a:rPr lang="ru-RU" altLang="ru-RU" sz="1800"/>
              <a:t> </a:t>
            </a:r>
            <a:r>
              <a:rPr lang="ru-RU" altLang="ru-RU" sz="1800" i="1"/>
              <a:t>BС </a:t>
            </a:r>
            <a:r>
              <a:rPr lang="ru-RU" altLang="ru-RU" sz="1800"/>
              <a:t>и </a:t>
            </a:r>
            <a:r>
              <a:rPr lang="ru-RU" altLang="ru-RU" sz="1800" i="1"/>
              <a:t>BC </a:t>
            </a:r>
            <a:r>
              <a:rPr lang="ru-RU" altLang="ru-RU" sz="1800">
                <a:sym typeface="Symbol" panose="05050102010706020507" pitchFamily="18" charset="2"/>
              </a:rPr>
              <a:t></a:t>
            </a:r>
            <a:r>
              <a:rPr lang="ru-RU" altLang="ru-RU" sz="1800"/>
              <a:t> </a:t>
            </a:r>
            <a:r>
              <a:rPr lang="ru-RU" altLang="ru-RU" sz="1800" i="1"/>
              <a:t>BD</a:t>
            </a:r>
            <a:r>
              <a:rPr lang="ru-RU" altLang="ru-RU" sz="1800"/>
              <a:t>; 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800"/>
              <a:t>из аксиомы транзитивности (3) следует, что выполняется </a:t>
            </a:r>
            <a:r>
              <a:rPr lang="en-US" altLang="ru-RU" sz="1800"/>
              <a:t>FD </a:t>
            </a:r>
            <a:r>
              <a:rPr lang="ru-RU" altLang="ru-RU" sz="1800" i="1"/>
              <a:t>AC </a:t>
            </a:r>
            <a:r>
              <a:rPr lang="ru-RU" altLang="ru-RU" sz="1800">
                <a:sym typeface="Symbol" panose="05050102010706020507" pitchFamily="18" charset="2"/>
              </a:rPr>
              <a:t></a:t>
            </a:r>
            <a:r>
              <a:rPr lang="ru-RU" altLang="ru-RU" sz="1800"/>
              <a:t> </a:t>
            </a:r>
            <a:r>
              <a:rPr lang="ru-RU" altLang="ru-RU" sz="1800" i="1"/>
              <a:t>BD</a:t>
            </a:r>
            <a:endParaRPr lang="ru-RU" altLang="ru-RU" sz="1800"/>
          </a:p>
          <a:p>
            <a:pPr marL="571500" indent="-571500">
              <a:lnSpc>
                <a:spcPct val="80000"/>
              </a:lnSpc>
            </a:pPr>
            <a:r>
              <a:rPr lang="ru-RU" altLang="ru-RU" sz="2000"/>
              <a:t>Если выполняются </a:t>
            </a:r>
            <a:r>
              <a:rPr lang="en-US" altLang="ru-RU" sz="2000"/>
              <a:t>FD</a:t>
            </a:r>
            <a:r>
              <a:rPr lang="en-US" altLang="ru-RU" sz="2000" i="1"/>
              <a:t> </a:t>
            </a:r>
            <a:r>
              <a:rPr lang="ru-RU" altLang="ru-RU" sz="2000" i="1"/>
              <a:t>A </a:t>
            </a:r>
            <a:r>
              <a:rPr lang="ru-RU" altLang="ru-RU" sz="2000">
                <a:sym typeface="Symbol" panose="05050102010706020507" pitchFamily="18" charset="2"/>
              </a:rPr>
              <a:t></a:t>
            </a:r>
            <a:r>
              <a:rPr lang="ru-RU" altLang="ru-RU" sz="2000"/>
              <a:t> </a:t>
            </a:r>
            <a:r>
              <a:rPr lang="ru-RU" altLang="ru-RU" sz="2000" i="1"/>
              <a:t>BC </a:t>
            </a:r>
            <a:r>
              <a:rPr lang="ru-RU" altLang="ru-RU" sz="2000"/>
              <a:t>и </a:t>
            </a:r>
            <a:r>
              <a:rPr lang="ru-RU" altLang="ru-RU" sz="2000" i="1"/>
              <a:t>B </a:t>
            </a:r>
            <a:r>
              <a:rPr lang="ru-RU" altLang="ru-RU" sz="2000">
                <a:sym typeface="Symbol" panose="05050102010706020507" pitchFamily="18" charset="2"/>
              </a:rPr>
              <a:t></a:t>
            </a:r>
            <a:r>
              <a:rPr lang="ru-RU" altLang="ru-RU" sz="2000"/>
              <a:t> </a:t>
            </a:r>
            <a:r>
              <a:rPr lang="ru-RU" altLang="ru-RU" sz="2000" i="1"/>
              <a:t>D</a:t>
            </a:r>
            <a:r>
              <a:rPr lang="ru-RU" altLang="ru-RU" sz="2000"/>
              <a:t>, то выполняется и </a:t>
            </a:r>
            <a:r>
              <a:rPr lang="en-US" altLang="ru-RU" sz="2000"/>
              <a:t>FD</a:t>
            </a:r>
            <a:r>
              <a:rPr lang="en-US" altLang="ru-RU" sz="2000" i="1"/>
              <a:t> </a:t>
            </a:r>
            <a:r>
              <a:rPr lang="ru-RU" altLang="ru-RU" sz="2000" i="1"/>
              <a:t>A </a:t>
            </a:r>
            <a:r>
              <a:rPr lang="ru-RU" altLang="ru-RU" sz="2000">
                <a:sym typeface="Symbol" panose="05050102010706020507" pitchFamily="18" charset="2"/>
              </a:rPr>
              <a:t></a:t>
            </a:r>
            <a:r>
              <a:rPr lang="ru-RU" altLang="ru-RU" sz="2000"/>
              <a:t> </a:t>
            </a:r>
            <a:r>
              <a:rPr lang="ru-RU" altLang="ru-RU" sz="2000" i="1"/>
              <a:t>BCD </a:t>
            </a:r>
            <a:r>
              <a:rPr lang="ru-RU" altLang="ru-RU" sz="2000"/>
              <a:t>(</a:t>
            </a:r>
            <a:r>
              <a:rPr lang="ru-RU" altLang="ru-RU" sz="2000" i="1"/>
              <a:t>аксиома накопления</a:t>
            </a:r>
            <a:r>
              <a:rPr lang="ru-RU" altLang="ru-RU" sz="2000"/>
              <a:t>) 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800"/>
              <a:t>из аксиомы пополнения следует, что выполняется </a:t>
            </a:r>
            <a:r>
              <a:rPr lang="en-US" altLang="ru-RU" sz="1800"/>
              <a:t>FD</a:t>
            </a:r>
            <a:r>
              <a:rPr lang="en-US" altLang="ru-RU" sz="1800" i="1"/>
              <a:t> </a:t>
            </a:r>
            <a:r>
              <a:rPr lang="ru-RU" altLang="ru-RU" sz="1800" i="1"/>
              <a:t>BС </a:t>
            </a:r>
            <a:r>
              <a:rPr lang="ru-RU" altLang="ru-RU" sz="1800">
                <a:sym typeface="Symbol" panose="05050102010706020507" pitchFamily="18" charset="2"/>
              </a:rPr>
              <a:t></a:t>
            </a:r>
            <a:r>
              <a:rPr lang="ru-RU" altLang="ru-RU" sz="1800"/>
              <a:t> </a:t>
            </a:r>
            <a:r>
              <a:rPr lang="ru-RU" altLang="ru-RU" sz="1800" i="1"/>
              <a:t>BCD</a:t>
            </a:r>
            <a:r>
              <a:rPr lang="ru-RU" altLang="ru-RU" sz="1800"/>
              <a:t>; 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800"/>
              <a:t>из аксиомы транзитивности следует, что выполняется </a:t>
            </a:r>
            <a:r>
              <a:rPr lang="en-US" altLang="ru-RU" sz="1800"/>
              <a:t>FD </a:t>
            </a:r>
            <a:r>
              <a:rPr lang="ru-RU" altLang="ru-RU" sz="1800" i="1"/>
              <a:t>A </a:t>
            </a:r>
            <a:r>
              <a:rPr lang="ru-RU" altLang="ru-RU" sz="1800">
                <a:sym typeface="Symbol" panose="05050102010706020507" pitchFamily="18" charset="2"/>
              </a:rPr>
              <a:t></a:t>
            </a:r>
            <a:r>
              <a:rPr lang="ru-RU" altLang="ru-RU" sz="1800"/>
              <a:t> </a:t>
            </a:r>
            <a:r>
              <a:rPr lang="ru-RU" altLang="ru-RU" sz="1800" i="1"/>
              <a:t>BCD</a:t>
            </a:r>
            <a:r>
              <a:rPr lang="ru-RU" altLang="ru-RU" sz="1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6B51F-D435-4A18-AA77-452053CA0903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03B1-6515-4949-8D52-BD7EF0582B43}" type="slidenum">
              <a:rPr lang="ru-RU" altLang="en-US"/>
              <a:pPr/>
              <a:t>26</a:t>
            </a:fld>
            <a:endParaRPr lang="ru-RU" alt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Элементы теории функциональных зависимостей (15)</a:t>
            </a:r>
            <a:br>
              <a:rPr lang="ru-RU" altLang="ru-RU" sz="2400"/>
            </a:br>
            <a:r>
              <a:rPr lang="ru-RU" altLang="ru-RU" sz="2000"/>
              <a:t>Базовые определения и утверждения (14)</a:t>
            </a:r>
            <a:r>
              <a:rPr lang="ru-RU" altLang="ru-RU" sz="3800"/>
              <a:t>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lnSpc>
                <a:spcPct val="90000"/>
              </a:lnSpc>
            </a:pPr>
            <a:r>
              <a:rPr lang="ru-RU" altLang="ru-RU" sz="2600" b="1" dirty="0"/>
              <a:t>Определение 5.5. Замыкание множества атрибутов</a:t>
            </a:r>
          </a:p>
          <a:p>
            <a:pPr marL="571500" indent="-5715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600" dirty="0"/>
              <a:t>	</a:t>
            </a:r>
            <a:br>
              <a:rPr lang="ru-RU" altLang="ru-RU" sz="2600" dirty="0"/>
            </a:br>
            <a:r>
              <a:rPr lang="ru-RU" altLang="ru-RU" sz="2600" dirty="0"/>
              <a:t>Пусть заданы переменная отношения </a:t>
            </a:r>
            <a:r>
              <a:rPr lang="ru-RU" altLang="ru-RU" sz="2600" i="1" dirty="0"/>
              <a:t>r</a:t>
            </a:r>
            <a:r>
              <a:rPr lang="ru-RU" altLang="ru-RU" sz="2600" dirty="0"/>
              <a:t>, множество </a:t>
            </a:r>
            <a:r>
              <a:rPr lang="ru-RU" altLang="ru-RU" sz="2600" i="1" dirty="0"/>
              <a:t>Z </a:t>
            </a:r>
            <a:r>
              <a:rPr lang="ru-RU" altLang="ru-RU" sz="2600" dirty="0"/>
              <a:t>атрибутов этого отношения (подмножество </a:t>
            </a:r>
            <a:r>
              <a:rPr lang="en-US" altLang="ru-RU" sz="2600" i="1" dirty="0"/>
              <a:t>H</a:t>
            </a:r>
            <a:r>
              <a:rPr lang="ru-RU" altLang="ru-RU" sz="2600" i="1" dirty="0"/>
              <a:t>r</a:t>
            </a:r>
            <a:r>
              <a:rPr lang="ru-RU" altLang="ru-RU" sz="2600" dirty="0"/>
              <a:t>, или составной атрибут </a:t>
            </a:r>
            <a:r>
              <a:rPr lang="ru-RU" altLang="ru-RU" sz="2600" i="1" dirty="0"/>
              <a:t>r</a:t>
            </a:r>
            <a:r>
              <a:rPr lang="ru-RU" altLang="ru-RU" sz="2600" dirty="0"/>
              <a:t>) и некоторое множество FD </a:t>
            </a:r>
            <a:r>
              <a:rPr lang="ru-RU" altLang="ru-RU" sz="2600" i="1" dirty="0"/>
              <a:t>S</a:t>
            </a:r>
            <a:r>
              <a:rPr lang="ru-RU" altLang="ru-RU" sz="2600" dirty="0"/>
              <a:t>, выполняемых для </a:t>
            </a:r>
            <a:r>
              <a:rPr lang="ru-RU" altLang="ru-RU" sz="2600" i="1" dirty="0"/>
              <a:t>r</a:t>
            </a:r>
            <a:r>
              <a:rPr lang="ru-RU" altLang="ru-RU" sz="2600" dirty="0"/>
              <a:t>. </a:t>
            </a:r>
            <a:br>
              <a:rPr lang="ru-RU" altLang="ru-RU" sz="2600" dirty="0"/>
            </a:br>
            <a:r>
              <a:rPr lang="ru-RU" altLang="ru-RU" sz="2600" dirty="0"/>
              <a:t>	</a:t>
            </a:r>
          </a:p>
          <a:p>
            <a:pPr marL="571500" indent="-5715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600" dirty="0"/>
              <a:t>	Тогда </a:t>
            </a:r>
            <a:r>
              <a:rPr lang="ru-RU" altLang="ru-RU" sz="2600" i="1" dirty="0"/>
              <a:t>замыканием Z над S </a:t>
            </a:r>
            <a:r>
              <a:rPr lang="ru-RU" altLang="ru-RU" sz="2600" dirty="0"/>
              <a:t>называется наибольшее множество </a:t>
            </a:r>
            <a:r>
              <a:rPr lang="ru-RU" altLang="ru-RU" sz="2600" i="1" dirty="0"/>
              <a:t>Z+</a:t>
            </a:r>
            <a:r>
              <a:rPr lang="ru-RU" altLang="ru-RU" sz="2600" dirty="0"/>
              <a:t> таких атрибутов </a:t>
            </a:r>
            <a:r>
              <a:rPr lang="ru-RU" altLang="ru-RU" sz="2600" i="1" dirty="0"/>
              <a:t>Y </a:t>
            </a:r>
            <a:r>
              <a:rPr lang="ru-RU" altLang="ru-RU" sz="2600" dirty="0"/>
              <a:t>отношения </a:t>
            </a:r>
            <a:r>
              <a:rPr lang="ru-RU" altLang="ru-RU" sz="2600" i="1" dirty="0"/>
              <a:t>r</a:t>
            </a:r>
            <a:r>
              <a:rPr lang="ru-RU" altLang="ru-RU" sz="2600" dirty="0"/>
              <a:t>, что FD </a:t>
            </a:r>
            <a:r>
              <a:rPr lang="ru-RU" altLang="ru-RU" sz="2600" i="1" dirty="0"/>
              <a:t>Z </a:t>
            </a:r>
            <a:r>
              <a:rPr lang="ru-RU" altLang="ru-RU" sz="2600" dirty="0">
                <a:sym typeface="Symbol" panose="05050102010706020507" pitchFamily="18" charset="2"/>
              </a:rPr>
              <a:t></a:t>
            </a:r>
            <a:r>
              <a:rPr lang="ru-RU" altLang="ru-RU" sz="2600" dirty="0"/>
              <a:t> </a:t>
            </a:r>
            <a:r>
              <a:rPr lang="ru-RU" altLang="ru-RU" sz="2600" i="1" dirty="0"/>
              <a:t>Y </a:t>
            </a:r>
            <a:r>
              <a:rPr lang="ru-RU" altLang="ru-RU" sz="2600" dirty="0" smtClean="0">
                <a:sym typeface="Symbol" panose="05050102010706020507" pitchFamily="18" charset="2"/>
              </a:rPr>
              <a:t></a:t>
            </a:r>
            <a:r>
              <a:rPr lang="ru-RU" altLang="ru-RU" sz="2600" dirty="0" smtClean="0"/>
              <a:t> </a:t>
            </a:r>
            <a:r>
              <a:rPr lang="ru-RU" altLang="ru-RU" sz="2600" i="1" dirty="0"/>
              <a:t>S+</a:t>
            </a:r>
            <a:r>
              <a:rPr lang="ru-RU" altLang="ru-RU" sz="2600" dirty="0"/>
              <a:t>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877B5-23C0-4033-8B4F-F8D8430145EA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9A60F-C8DC-40DB-83FD-C2C3D635CD9E}" type="slidenum">
              <a:rPr lang="ru-RU" altLang="en-US"/>
              <a:pPr/>
              <a:t>27</a:t>
            </a:fld>
            <a:endParaRPr lang="ru-RU" alt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Элементы теории функциональных зависимостей (16)</a:t>
            </a:r>
            <a:br>
              <a:rPr lang="ru-RU" altLang="ru-RU" sz="2400"/>
            </a:br>
            <a:r>
              <a:rPr lang="ru-RU" altLang="ru-RU" sz="2000"/>
              <a:t>Базовые определения и утверждения (15)</a:t>
            </a:r>
            <a:r>
              <a:rPr lang="ru-RU" altLang="ru-RU" sz="3800"/>
              <a:t>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lnSpc>
                <a:spcPct val="80000"/>
              </a:lnSpc>
            </a:pPr>
            <a:r>
              <a:rPr lang="ru-RU" altLang="ru-RU" sz="1900"/>
              <a:t>Докажем корректность </a:t>
            </a:r>
            <a:br>
              <a:rPr lang="ru-RU" altLang="ru-RU" sz="1900"/>
            </a:br>
            <a:r>
              <a:rPr lang="ru-RU" altLang="ru-RU" sz="1900"/>
              <a:t>алгоритма по индукции 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На нулевом шаге </a:t>
            </a:r>
            <a:br>
              <a:rPr lang="ru-RU" altLang="ru-RU" sz="1700"/>
            </a:br>
            <a:r>
              <a:rPr lang="ru-RU" altLang="ru-RU" sz="1700" i="1"/>
              <a:t>Z</a:t>
            </a:r>
            <a:r>
              <a:rPr lang="ru-RU" altLang="ru-RU" sz="1700"/>
              <a:t>[0] = </a:t>
            </a:r>
            <a:r>
              <a:rPr lang="ru-RU" altLang="ru-RU" sz="1700" i="1"/>
              <a:t>Z</a:t>
            </a:r>
            <a:r>
              <a:rPr lang="ru-RU" altLang="ru-RU" sz="1700"/>
              <a:t>, и FD </a:t>
            </a:r>
            <a:r>
              <a:rPr lang="ru-RU" altLang="ru-RU" sz="1700" i="1"/>
              <a:t>Z </a:t>
            </a:r>
            <a:r>
              <a:rPr lang="ru-RU" altLang="ru-RU" sz="1700">
                <a:sym typeface="Symbol" panose="05050102010706020507" pitchFamily="18" charset="2"/>
              </a:rPr>
              <a:t></a:t>
            </a:r>
            <a:r>
              <a:rPr lang="ru-RU" altLang="ru-RU" sz="1700"/>
              <a:t> </a:t>
            </a:r>
            <a:r>
              <a:rPr lang="ru-RU" altLang="ru-RU" sz="1700" i="1"/>
              <a:t>Z</a:t>
            </a:r>
            <a:r>
              <a:rPr lang="ru-RU" altLang="ru-RU" sz="1700"/>
              <a:t>[</a:t>
            </a:r>
            <a:r>
              <a:rPr lang="en-US" altLang="ru-RU" sz="1700" i="1"/>
              <a:t>k</a:t>
            </a:r>
            <a:r>
              <a:rPr lang="ru-RU" altLang="ru-RU" sz="1700"/>
              <a:t>], </a:t>
            </a:r>
            <a:br>
              <a:rPr lang="ru-RU" altLang="ru-RU" sz="1700"/>
            </a:br>
            <a:r>
              <a:rPr lang="ru-RU" altLang="ru-RU" sz="1700"/>
              <a:t>очевидно, принадлежит</a:t>
            </a:r>
            <a:br>
              <a:rPr lang="ru-RU" altLang="ru-RU" sz="1700"/>
            </a:br>
            <a:r>
              <a:rPr lang="ru-RU" altLang="ru-RU" sz="1700" i="1"/>
              <a:t>S+</a:t>
            </a:r>
            <a:r>
              <a:rPr lang="ru-RU" altLang="ru-RU" sz="1700"/>
              <a:t> (тривиальная FD </a:t>
            </a:r>
            <a:br>
              <a:rPr lang="ru-RU" altLang="ru-RU" sz="1700"/>
            </a:br>
            <a:r>
              <a:rPr lang="ru-RU" altLang="ru-RU" sz="1700"/>
              <a:t>«выводится» из любого </a:t>
            </a:r>
            <a:br>
              <a:rPr lang="ru-RU" altLang="ru-RU" sz="1700"/>
            </a:br>
            <a:r>
              <a:rPr lang="ru-RU" altLang="ru-RU" sz="1700"/>
              <a:t>множества FD) 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Пусть для некоторого </a:t>
            </a:r>
            <a:r>
              <a:rPr lang="en-US" altLang="ru-RU" sz="1700" i="1"/>
              <a:t>k </a:t>
            </a:r>
            <a:r>
              <a:rPr lang="ru-RU" altLang="ru-RU" sz="1700" i="1"/>
              <a:t/>
            </a:r>
            <a:br>
              <a:rPr lang="ru-RU" altLang="ru-RU" sz="1700" i="1"/>
            </a:br>
            <a:r>
              <a:rPr lang="ru-RU" altLang="ru-RU" sz="1700"/>
              <a:t>выполняется FD </a:t>
            </a:r>
            <a:r>
              <a:rPr lang="ru-RU" altLang="ru-RU" sz="1700" i="1"/>
              <a:t>Z </a:t>
            </a:r>
            <a:r>
              <a:rPr lang="ru-RU" altLang="ru-RU" sz="1700">
                <a:sym typeface="Symbol" panose="05050102010706020507" pitchFamily="18" charset="2"/>
              </a:rPr>
              <a:t></a:t>
            </a:r>
            <a:r>
              <a:rPr lang="ru-RU" altLang="ru-RU" sz="1700"/>
              <a:t> </a:t>
            </a:r>
            <a:r>
              <a:rPr lang="ru-RU" altLang="ru-RU" sz="1700" i="1"/>
              <a:t>Z</a:t>
            </a:r>
            <a:r>
              <a:rPr lang="ru-RU" altLang="ru-RU" sz="1700"/>
              <a:t>[</a:t>
            </a:r>
            <a:r>
              <a:rPr lang="en-US" altLang="ru-RU" sz="1700" i="1"/>
              <a:t>k</a:t>
            </a:r>
            <a:r>
              <a:rPr lang="ru-RU" altLang="ru-RU" sz="1700"/>
              <a:t>], и пусть мы нашли в </a:t>
            </a:r>
            <a:r>
              <a:rPr lang="ru-RU" altLang="ru-RU" sz="1700" i="1"/>
              <a:t>S </a:t>
            </a:r>
            <a:r>
              <a:rPr lang="ru-RU" altLang="ru-RU" sz="1700"/>
              <a:t>такую </a:t>
            </a:r>
            <a:r>
              <a:rPr lang="en-US" altLang="ru-RU" sz="1700"/>
              <a:t>FD </a:t>
            </a:r>
            <a:r>
              <a:rPr lang="ru-RU" altLang="ru-RU" sz="1700" i="1"/>
              <a:t>A </a:t>
            </a:r>
            <a:r>
              <a:rPr lang="ru-RU" altLang="ru-RU" sz="1700">
                <a:sym typeface="Symbol" panose="05050102010706020507" pitchFamily="18" charset="2"/>
              </a:rPr>
              <a:t></a:t>
            </a:r>
            <a:r>
              <a:rPr lang="ru-RU" altLang="ru-RU" sz="1700"/>
              <a:t> </a:t>
            </a:r>
            <a:r>
              <a:rPr lang="ru-RU" altLang="ru-RU" sz="1700" i="1"/>
              <a:t>B</a:t>
            </a:r>
            <a:r>
              <a:rPr lang="ru-RU" altLang="ru-RU" sz="1700"/>
              <a:t>, что </a:t>
            </a:r>
            <a:r>
              <a:rPr lang="en-US" altLang="ru-RU" sz="1700" i="1"/>
              <a:t>A </a:t>
            </a:r>
            <a:r>
              <a:rPr lang="en-US" altLang="ru-RU" sz="1700">
                <a:sym typeface="Symbol" panose="05050102010706020507" pitchFamily="18" charset="2"/>
              </a:rPr>
              <a:t></a:t>
            </a:r>
            <a:r>
              <a:rPr lang="en-US" altLang="ru-RU" sz="1700"/>
              <a:t> </a:t>
            </a:r>
            <a:r>
              <a:rPr lang="en-US" altLang="ru-RU" sz="1700" i="1"/>
              <a:t>Z</a:t>
            </a:r>
            <a:r>
              <a:rPr lang="ru-RU" altLang="ru-RU" sz="1700"/>
              <a:t>[</a:t>
            </a:r>
            <a:r>
              <a:rPr lang="en-US" altLang="ru-RU" sz="1700" i="1"/>
              <a:t>k</a:t>
            </a:r>
            <a:r>
              <a:rPr lang="ru-RU" altLang="ru-RU" sz="1700"/>
              <a:t>]. 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Тогда можно представить </a:t>
            </a:r>
            <a:r>
              <a:rPr lang="en-US" altLang="ru-RU" sz="1700" i="1"/>
              <a:t>Z</a:t>
            </a:r>
            <a:r>
              <a:rPr lang="ru-RU" altLang="ru-RU" sz="1700"/>
              <a:t>[</a:t>
            </a:r>
            <a:r>
              <a:rPr lang="en-US" altLang="ru-RU" sz="1700" i="1"/>
              <a:t>k</a:t>
            </a:r>
            <a:r>
              <a:rPr lang="ru-RU" altLang="ru-RU" sz="1700"/>
              <a:t>] в виде </a:t>
            </a:r>
            <a:r>
              <a:rPr lang="ru-RU" altLang="ru-RU" sz="1700" i="1"/>
              <a:t>AC</a:t>
            </a:r>
            <a:r>
              <a:rPr lang="ru-RU" altLang="ru-RU" sz="1700"/>
              <a:t>, и, следовательно, выполняется FD </a:t>
            </a:r>
            <a:r>
              <a:rPr lang="ru-RU" altLang="ru-RU" sz="1700" i="1"/>
              <a:t>Z </a:t>
            </a:r>
            <a:r>
              <a:rPr lang="ru-RU" altLang="ru-RU" sz="1700">
                <a:sym typeface="Symbol" panose="05050102010706020507" pitchFamily="18" charset="2"/>
              </a:rPr>
              <a:t></a:t>
            </a:r>
            <a:r>
              <a:rPr lang="ru-RU" altLang="ru-RU" sz="1700"/>
              <a:t> </a:t>
            </a:r>
            <a:r>
              <a:rPr lang="ru-RU" altLang="ru-RU" sz="1700" i="1"/>
              <a:t>AC</a:t>
            </a:r>
            <a:r>
              <a:rPr lang="ru-RU" altLang="ru-RU" sz="1700"/>
              <a:t>.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Но по аксиоме накопления (8) тогда выполняется </a:t>
            </a:r>
            <a:r>
              <a:rPr lang="en-US" altLang="ru-RU" sz="1700"/>
              <a:t>FD </a:t>
            </a:r>
            <a:r>
              <a:rPr lang="ru-RU" altLang="ru-RU" sz="1700" i="1"/>
              <a:t>Z </a:t>
            </a:r>
            <a:r>
              <a:rPr lang="ru-RU" altLang="ru-RU" sz="1700">
                <a:sym typeface="Symbol" panose="05050102010706020507" pitchFamily="18" charset="2"/>
              </a:rPr>
              <a:t></a:t>
            </a:r>
            <a:r>
              <a:rPr lang="ru-RU" altLang="ru-RU" sz="1700"/>
              <a:t> </a:t>
            </a:r>
            <a:r>
              <a:rPr lang="ru-RU" altLang="ru-RU" sz="1700" i="1"/>
              <a:t>ACB</a:t>
            </a:r>
            <a:r>
              <a:rPr lang="ru-RU" altLang="ru-RU" sz="1700"/>
              <a:t>, т.е. FD </a:t>
            </a:r>
            <a:r>
              <a:rPr lang="ru-RU" altLang="ru-RU" sz="1700" i="1"/>
              <a:t>Z </a:t>
            </a:r>
            <a:r>
              <a:rPr lang="ru-RU" altLang="ru-RU" sz="1700">
                <a:sym typeface="Symbol" panose="05050102010706020507" pitchFamily="18" charset="2"/>
              </a:rPr>
              <a:t></a:t>
            </a:r>
            <a:r>
              <a:rPr lang="ru-RU" altLang="ru-RU" sz="1700"/>
              <a:t> (</a:t>
            </a:r>
            <a:r>
              <a:rPr lang="ru-RU" altLang="ru-RU" sz="1700" i="1"/>
              <a:t>Z</a:t>
            </a:r>
            <a:r>
              <a:rPr lang="ru-RU" altLang="ru-RU" sz="1700"/>
              <a:t>[</a:t>
            </a:r>
            <a:r>
              <a:rPr lang="en-US" altLang="ru-RU" sz="1700" i="1"/>
              <a:t>k</a:t>
            </a:r>
            <a:r>
              <a:rPr lang="ru-RU" altLang="ru-RU" sz="1700"/>
              <a:t>] UNION </a:t>
            </a:r>
            <a:r>
              <a:rPr lang="ru-RU" altLang="ru-RU" sz="1700" i="1"/>
              <a:t>B</a:t>
            </a:r>
            <a:r>
              <a:rPr lang="ru-RU" altLang="ru-RU" sz="1700"/>
              <a:t>) входит во множество </a:t>
            </a:r>
            <a:r>
              <a:rPr lang="ru-RU" altLang="ru-RU" sz="1700" i="1"/>
              <a:t>S+</a:t>
            </a:r>
            <a:r>
              <a:rPr lang="ru-RU" altLang="ru-RU" sz="1700"/>
              <a:t>, что переводит нас на следующий шаг индукции. 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Очевидно, что, поскольку множество атрибутов отношения конечно, то на некотором шаге алгоритм завершит свою работу</a:t>
            </a:r>
          </a:p>
        </p:txBody>
      </p:sp>
      <p:pic>
        <p:nvPicPr>
          <p:cNvPr id="33796" name="Picture 4" descr="ФЗ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1557338"/>
            <a:ext cx="4646612" cy="1944687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EDA2-DA7F-4B30-A080-C9EC7DAE587C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21A80-132D-481F-96FE-D26412CB2C60}" type="slidenum">
              <a:rPr lang="ru-RU" altLang="en-US"/>
              <a:pPr/>
              <a:t>28</a:t>
            </a:fld>
            <a:endParaRPr lang="ru-RU" alt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Элементы теории функциональных зависимостей (17)</a:t>
            </a:r>
            <a:br>
              <a:rPr lang="ru-RU" altLang="ru-RU" sz="2400"/>
            </a:br>
            <a:r>
              <a:rPr lang="ru-RU" altLang="ru-RU" sz="2000"/>
              <a:t>Базовые определения и утверждения (16)</a:t>
            </a:r>
            <a:r>
              <a:rPr lang="ru-RU" altLang="ru-RU" sz="3800"/>
              <a:t>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lnSpc>
                <a:spcPct val="90000"/>
              </a:lnSpc>
            </a:pPr>
            <a:r>
              <a:rPr lang="ru-RU" altLang="ru-RU" sz="1500"/>
              <a:t>Продемонстрируем работу</a:t>
            </a:r>
            <a:r>
              <a:rPr lang="en-US" altLang="ru-RU" sz="1500"/>
              <a:t/>
            </a:r>
            <a:br>
              <a:rPr lang="en-US" altLang="ru-RU" sz="1500"/>
            </a:br>
            <a:r>
              <a:rPr lang="ru-RU" altLang="ru-RU" sz="1500"/>
              <a:t> алгоритма на примере. </a:t>
            </a:r>
          </a:p>
          <a:p>
            <a:pPr marL="571500" indent="-571500">
              <a:lnSpc>
                <a:spcPct val="90000"/>
              </a:lnSpc>
            </a:pPr>
            <a:r>
              <a:rPr lang="ru-RU" altLang="ru-RU" sz="1500"/>
              <a:t>Пусть имеется отношение </a:t>
            </a:r>
            <a:r>
              <a:rPr lang="en-US" altLang="ru-RU" sz="1500"/>
              <a:t/>
            </a:r>
            <a:br>
              <a:rPr lang="en-US" altLang="ru-RU" sz="1500"/>
            </a:br>
            <a:r>
              <a:rPr lang="ru-RU" altLang="ru-RU" sz="1500"/>
              <a:t>с заголовком </a:t>
            </a:r>
            <a:r>
              <a:rPr lang="en-US" altLang="ru-RU" sz="1500"/>
              <a:t/>
            </a:r>
            <a:br>
              <a:rPr lang="en-US" altLang="ru-RU" sz="1500"/>
            </a:br>
            <a:r>
              <a:rPr lang="ru-RU" altLang="ru-RU" sz="1500"/>
              <a:t>{</a:t>
            </a:r>
            <a:r>
              <a:rPr lang="ru-RU" altLang="ru-RU" sz="1500" i="1"/>
              <a:t>A</a:t>
            </a:r>
            <a:r>
              <a:rPr lang="ru-RU" altLang="ru-RU" sz="1500"/>
              <a:t>, </a:t>
            </a:r>
            <a:r>
              <a:rPr lang="ru-RU" altLang="ru-RU" sz="1500" i="1"/>
              <a:t>B</a:t>
            </a:r>
            <a:r>
              <a:rPr lang="ru-RU" altLang="ru-RU" sz="1500"/>
              <a:t>, </a:t>
            </a:r>
            <a:r>
              <a:rPr lang="ru-RU" altLang="ru-RU" sz="1500" i="1"/>
              <a:t>C</a:t>
            </a:r>
            <a:r>
              <a:rPr lang="ru-RU" altLang="ru-RU" sz="1500"/>
              <a:t>, </a:t>
            </a:r>
            <a:r>
              <a:rPr lang="ru-RU" altLang="ru-RU" sz="1500" i="1"/>
              <a:t>D</a:t>
            </a:r>
            <a:r>
              <a:rPr lang="ru-RU" altLang="ru-RU" sz="1500"/>
              <a:t>, </a:t>
            </a:r>
            <a:r>
              <a:rPr lang="ru-RU" altLang="ru-RU" sz="1500" i="1"/>
              <a:t>E</a:t>
            </a:r>
            <a:r>
              <a:rPr lang="ru-RU" altLang="ru-RU" sz="1500"/>
              <a:t>, </a:t>
            </a:r>
            <a:r>
              <a:rPr lang="ru-RU" altLang="ru-RU" sz="1500" i="1"/>
              <a:t>F</a:t>
            </a:r>
            <a:r>
              <a:rPr lang="ru-RU" altLang="ru-RU" sz="1500"/>
              <a:t>} и заданным</a:t>
            </a:r>
            <a:r>
              <a:rPr lang="en-US" altLang="ru-RU" sz="1500"/>
              <a:t/>
            </a:r>
            <a:br>
              <a:rPr lang="en-US" altLang="ru-RU" sz="1500"/>
            </a:br>
            <a:r>
              <a:rPr lang="ru-RU" altLang="ru-RU" sz="1500"/>
              <a:t> множеством FD </a:t>
            </a:r>
            <a:br>
              <a:rPr lang="ru-RU" altLang="ru-RU" sz="1500"/>
            </a:br>
            <a:r>
              <a:rPr lang="ru-RU" altLang="ru-RU" sz="1500" i="1"/>
              <a:t>S </a:t>
            </a:r>
            <a:r>
              <a:rPr lang="ru-RU" altLang="ru-RU" sz="1500"/>
              <a:t>= {</a:t>
            </a:r>
            <a:r>
              <a:rPr lang="ru-RU" altLang="ru-RU" sz="1500" i="1"/>
              <a:t>A </a:t>
            </a:r>
            <a:r>
              <a:rPr lang="ru-RU" altLang="ru-RU" sz="1500">
                <a:sym typeface="Symbol" panose="05050102010706020507" pitchFamily="18" charset="2"/>
              </a:rPr>
              <a:t></a:t>
            </a:r>
            <a:r>
              <a:rPr lang="ru-RU" altLang="ru-RU" sz="1500"/>
              <a:t> </a:t>
            </a:r>
            <a:r>
              <a:rPr lang="ru-RU" altLang="ru-RU" sz="1500" i="1"/>
              <a:t>D</a:t>
            </a:r>
            <a:r>
              <a:rPr lang="ru-RU" altLang="ru-RU" sz="1500"/>
              <a:t>, </a:t>
            </a:r>
            <a:r>
              <a:rPr lang="ru-RU" altLang="ru-RU" sz="1500" i="1"/>
              <a:t>AB </a:t>
            </a:r>
            <a:r>
              <a:rPr lang="ru-RU" altLang="ru-RU" sz="1500">
                <a:sym typeface="Symbol" panose="05050102010706020507" pitchFamily="18" charset="2"/>
              </a:rPr>
              <a:t></a:t>
            </a:r>
            <a:r>
              <a:rPr lang="ru-RU" altLang="ru-RU" sz="1500"/>
              <a:t> </a:t>
            </a:r>
            <a:r>
              <a:rPr lang="ru-RU" altLang="ru-RU" sz="1500" i="1"/>
              <a:t>E</a:t>
            </a:r>
            <a:r>
              <a:rPr lang="ru-RU" altLang="ru-RU" sz="1500"/>
              <a:t>, </a:t>
            </a:r>
            <a:r>
              <a:rPr lang="ru-RU" altLang="ru-RU" sz="1500" i="1"/>
              <a:t>BF </a:t>
            </a:r>
            <a:r>
              <a:rPr lang="ru-RU" altLang="ru-RU" sz="1500">
                <a:sym typeface="Symbol" panose="05050102010706020507" pitchFamily="18" charset="2"/>
              </a:rPr>
              <a:t></a:t>
            </a:r>
            <a:r>
              <a:rPr lang="ru-RU" altLang="ru-RU" sz="1500"/>
              <a:t> </a:t>
            </a:r>
            <a:r>
              <a:rPr lang="ru-RU" altLang="ru-RU" sz="1500" i="1"/>
              <a:t>E</a:t>
            </a:r>
            <a:r>
              <a:rPr lang="ru-RU" altLang="ru-RU" sz="1500"/>
              <a:t>, </a:t>
            </a:r>
            <a:r>
              <a:rPr lang="en-US" altLang="ru-RU" sz="1500"/>
              <a:t/>
            </a:r>
            <a:br>
              <a:rPr lang="en-US" altLang="ru-RU" sz="1500"/>
            </a:br>
            <a:r>
              <a:rPr lang="ru-RU" altLang="ru-RU" sz="1500" i="1"/>
              <a:t>CD </a:t>
            </a:r>
            <a:r>
              <a:rPr lang="ru-RU" altLang="ru-RU" sz="1500">
                <a:sym typeface="Symbol" panose="05050102010706020507" pitchFamily="18" charset="2"/>
              </a:rPr>
              <a:t></a:t>
            </a:r>
            <a:r>
              <a:rPr lang="ru-RU" altLang="ru-RU" sz="1500"/>
              <a:t> </a:t>
            </a:r>
            <a:r>
              <a:rPr lang="ru-RU" altLang="ru-RU" sz="1500" i="1"/>
              <a:t>F</a:t>
            </a:r>
            <a:r>
              <a:rPr lang="ru-RU" altLang="ru-RU" sz="1500"/>
              <a:t>, </a:t>
            </a:r>
            <a:r>
              <a:rPr lang="ru-RU" altLang="ru-RU" sz="1500" i="1"/>
              <a:t>E </a:t>
            </a:r>
            <a:r>
              <a:rPr lang="ru-RU" altLang="ru-RU" sz="1500">
                <a:sym typeface="Symbol" panose="05050102010706020507" pitchFamily="18" charset="2"/>
              </a:rPr>
              <a:t></a:t>
            </a:r>
            <a:r>
              <a:rPr lang="ru-RU" altLang="ru-RU" sz="1500"/>
              <a:t> </a:t>
            </a:r>
            <a:r>
              <a:rPr lang="ru-RU" altLang="ru-RU" sz="1500" i="1"/>
              <a:t>C</a:t>
            </a:r>
            <a:r>
              <a:rPr lang="ru-RU" altLang="ru-RU" sz="1500"/>
              <a:t>}. </a:t>
            </a:r>
          </a:p>
          <a:p>
            <a:pPr marL="571500" indent="-571500">
              <a:lnSpc>
                <a:spcPct val="90000"/>
              </a:lnSpc>
            </a:pPr>
            <a:r>
              <a:rPr lang="ru-RU" altLang="ru-RU" sz="1500"/>
              <a:t>Пусть требуется найти {</a:t>
            </a:r>
            <a:r>
              <a:rPr lang="ru-RU" altLang="ru-RU" sz="1500" i="1"/>
              <a:t>AE</a:t>
            </a:r>
            <a:r>
              <a:rPr lang="ru-RU" altLang="ru-RU" sz="1500"/>
              <a:t>}+</a:t>
            </a:r>
            <a:r>
              <a:rPr lang="en-US" altLang="ru-RU" sz="1500"/>
              <a:t/>
            </a:r>
            <a:br>
              <a:rPr lang="en-US" altLang="ru-RU" sz="1500"/>
            </a:br>
            <a:r>
              <a:rPr lang="ru-RU" altLang="ru-RU" sz="1500"/>
              <a:t> над </a:t>
            </a:r>
            <a:r>
              <a:rPr lang="ru-RU" altLang="ru-RU" sz="1500" i="1"/>
              <a:t>S</a:t>
            </a:r>
            <a:r>
              <a:rPr lang="ru-RU" altLang="ru-RU" sz="1500"/>
              <a:t>. 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300"/>
              <a:t>На первом проходе тела цикла </a:t>
            </a:r>
            <a:r>
              <a:rPr lang="en-US" altLang="ru-RU" sz="1300"/>
              <a:t/>
            </a:r>
            <a:br>
              <a:rPr lang="en-US" altLang="ru-RU" sz="1300"/>
            </a:br>
            <a:r>
              <a:rPr lang="ru-RU" altLang="ru-RU" sz="1300"/>
              <a:t>DO </a:t>
            </a:r>
            <a:r>
              <a:rPr lang="ru-RU" altLang="ru-RU" sz="1300" i="1"/>
              <a:t>Z</a:t>
            </a:r>
            <a:r>
              <a:rPr lang="ru-RU" altLang="ru-RU" sz="1300"/>
              <a:t>[1] равно </a:t>
            </a:r>
            <a:r>
              <a:rPr lang="ru-RU" altLang="ru-RU" sz="1300" i="1"/>
              <a:t>AE</a:t>
            </a:r>
            <a:r>
              <a:rPr lang="ru-RU" altLang="ru-RU" sz="1300"/>
              <a:t>. 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300"/>
              <a:t>В теле цикла FOR EACH будут найдены FD </a:t>
            </a:r>
            <a:r>
              <a:rPr lang="ru-RU" altLang="ru-RU" sz="1300" i="1"/>
              <a:t>A </a:t>
            </a:r>
            <a:r>
              <a:rPr lang="ru-RU" altLang="ru-RU" sz="1300">
                <a:sym typeface="Symbol" panose="05050102010706020507" pitchFamily="18" charset="2"/>
              </a:rPr>
              <a:t></a:t>
            </a:r>
            <a:r>
              <a:rPr lang="ru-RU" altLang="ru-RU" sz="1300"/>
              <a:t> </a:t>
            </a:r>
            <a:r>
              <a:rPr lang="ru-RU" altLang="ru-RU" sz="1300" i="1"/>
              <a:t>D </a:t>
            </a:r>
            <a:r>
              <a:rPr lang="ru-RU" altLang="ru-RU" sz="1300"/>
              <a:t>и </a:t>
            </a:r>
            <a:r>
              <a:rPr lang="ru-RU" altLang="ru-RU" sz="1300" i="1"/>
              <a:t>E </a:t>
            </a:r>
            <a:r>
              <a:rPr lang="ru-RU" altLang="ru-RU" sz="1300">
                <a:sym typeface="Symbol" panose="05050102010706020507" pitchFamily="18" charset="2"/>
              </a:rPr>
              <a:t></a:t>
            </a:r>
            <a:r>
              <a:rPr lang="ru-RU" altLang="ru-RU" sz="1300"/>
              <a:t> </a:t>
            </a:r>
            <a:r>
              <a:rPr lang="ru-RU" altLang="ru-RU" sz="1300" i="1"/>
              <a:t>C</a:t>
            </a:r>
            <a:r>
              <a:rPr lang="ru-RU" altLang="ru-RU" sz="1300"/>
              <a:t>, и в конце цикла </a:t>
            </a:r>
            <a:r>
              <a:rPr lang="ru-RU" altLang="ru-RU" sz="1300" i="1"/>
              <a:t>Z</a:t>
            </a:r>
            <a:r>
              <a:rPr lang="ru-RU" altLang="ru-RU" sz="1300"/>
              <a:t>[</a:t>
            </a:r>
            <a:r>
              <a:rPr lang="ru-RU" altLang="ru-RU" sz="1300" i="1"/>
              <a:t>1</a:t>
            </a:r>
            <a:r>
              <a:rPr lang="ru-RU" altLang="ru-RU" sz="1300"/>
              <a:t>] станет равным </a:t>
            </a:r>
            <a:r>
              <a:rPr lang="ru-RU" altLang="ru-RU" sz="1300" i="1"/>
              <a:t>ACDE</a:t>
            </a:r>
            <a:r>
              <a:rPr lang="ru-RU" altLang="ru-RU" sz="1300"/>
              <a:t>. 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300"/>
              <a:t>На втором проходе тела цикла DO при </a:t>
            </a:r>
            <a:r>
              <a:rPr lang="ru-RU" altLang="ru-RU" sz="1300" i="1"/>
              <a:t>Z</a:t>
            </a:r>
            <a:r>
              <a:rPr lang="ru-RU" altLang="ru-RU" sz="1300"/>
              <a:t>[2], равном </a:t>
            </a:r>
            <a:r>
              <a:rPr lang="ru-RU" altLang="ru-RU" sz="1300" i="1"/>
              <a:t>ACDE</a:t>
            </a:r>
            <a:r>
              <a:rPr lang="ru-RU" altLang="ru-RU" sz="1300"/>
              <a:t>, в теле цикла FOR EACH будет найдена FD </a:t>
            </a:r>
            <a:r>
              <a:rPr lang="ru-RU" altLang="ru-RU" sz="1300" i="1"/>
              <a:t>CD </a:t>
            </a:r>
            <a:r>
              <a:rPr lang="ru-RU" altLang="ru-RU" sz="1300">
                <a:sym typeface="Symbol" panose="05050102010706020507" pitchFamily="18" charset="2"/>
              </a:rPr>
              <a:t></a:t>
            </a:r>
            <a:r>
              <a:rPr lang="ru-RU" altLang="ru-RU" sz="1300"/>
              <a:t> </a:t>
            </a:r>
            <a:r>
              <a:rPr lang="ru-RU" altLang="ru-RU" sz="1300" i="1"/>
              <a:t>F</a:t>
            </a:r>
            <a:r>
              <a:rPr lang="ru-RU" altLang="ru-RU" sz="1300"/>
              <a:t>, и в конце цикла </a:t>
            </a:r>
            <a:r>
              <a:rPr lang="ru-RU" altLang="ru-RU" sz="1300" i="1"/>
              <a:t>Z</a:t>
            </a:r>
            <a:r>
              <a:rPr lang="ru-RU" altLang="ru-RU" sz="1300"/>
              <a:t>[2] станет равным </a:t>
            </a:r>
            <a:r>
              <a:rPr lang="ru-RU" altLang="ru-RU" sz="1300" i="1"/>
              <a:t>ACDEF</a:t>
            </a:r>
            <a:r>
              <a:rPr lang="ru-RU" altLang="ru-RU" sz="1300"/>
              <a:t>. 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300"/>
              <a:t>Следующий проход тела цикла DO не изменит </a:t>
            </a:r>
            <a:r>
              <a:rPr lang="ru-RU" altLang="ru-RU" sz="1300" i="1"/>
              <a:t>Z</a:t>
            </a:r>
            <a:r>
              <a:rPr lang="ru-RU" altLang="ru-RU" sz="1300"/>
              <a:t>[3], и </a:t>
            </a:r>
            <a:r>
              <a:rPr lang="ru-RU" altLang="ru-RU" sz="1300" i="1"/>
              <a:t>Z</a:t>
            </a:r>
            <a:r>
              <a:rPr lang="ru-RU" altLang="ru-RU" sz="1300"/>
              <a:t>+ ({</a:t>
            </a:r>
            <a:r>
              <a:rPr lang="ru-RU" altLang="ru-RU" sz="1300" i="1"/>
              <a:t>AE</a:t>
            </a:r>
            <a:r>
              <a:rPr lang="ru-RU" altLang="ru-RU" sz="1300"/>
              <a:t>}+) будет равно </a:t>
            </a:r>
            <a:r>
              <a:rPr lang="ru-RU" altLang="ru-RU" sz="1300" i="1"/>
              <a:t>ACDEF</a:t>
            </a:r>
            <a:r>
              <a:rPr lang="ru-RU" altLang="ru-RU" sz="1300"/>
              <a:t>.</a:t>
            </a:r>
          </a:p>
          <a:p>
            <a:pPr marL="571500" indent="-571500">
              <a:lnSpc>
                <a:spcPct val="80000"/>
              </a:lnSpc>
            </a:pPr>
            <a:r>
              <a:rPr lang="ru-RU" altLang="ru-RU" sz="1500"/>
              <a:t>Алгоритм построения замыкания множества атрибутов </a:t>
            </a:r>
            <a:r>
              <a:rPr lang="ru-RU" altLang="ru-RU" sz="1500" i="1"/>
              <a:t>Z </a:t>
            </a:r>
            <a:r>
              <a:rPr lang="ru-RU" altLang="ru-RU" sz="1500"/>
              <a:t>над заданным множеством FD </a:t>
            </a:r>
            <a:r>
              <a:rPr lang="ru-RU" altLang="ru-RU" sz="1500" i="1"/>
              <a:t>S </a:t>
            </a:r>
            <a:r>
              <a:rPr lang="ru-RU" altLang="ru-RU" sz="1500"/>
              <a:t>помогает легко установить, входит ли заданная FD </a:t>
            </a:r>
            <a:r>
              <a:rPr lang="ru-RU" altLang="ru-RU" sz="1500" i="1"/>
              <a:t>Z </a:t>
            </a:r>
            <a:r>
              <a:rPr lang="ru-RU" altLang="ru-RU" sz="1500">
                <a:sym typeface="Symbol" panose="05050102010706020507" pitchFamily="18" charset="2"/>
              </a:rPr>
              <a:t></a:t>
            </a:r>
            <a:r>
              <a:rPr lang="ru-RU" altLang="ru-RU" sz="1500"/>
              <a:t> </a:t>
            </a:r>
            <a:r>
              <a:rPr lang="ru-RU" altLang="ru-RU" sz="1500" i="1"/>
              <a:t>B </a:t>
            </a:r>
            <a:r>
              <a:rPr lang="ru-RU" altLang="ru-RU" sz="1500"/>
              <a:t>в замыкание </a:t>
            </a:r>
            <a:r>
              <a:rPr lang="ru-RU" altLang="ru-RU" sz="1500" i="1"/>
              <a:t>S</a:t>
            </a:r>
            <a:r>
              <a:rPr lang="ru-RU" altLang="ru-RU" sz="1500"/>
              <a:t>+. </a:t>
            </a:r>
          </a:p>
          <a:p>
            <a:pPr marL="571500" indent="-571500">
              <a:lnSpc>
                <a:spcPct val="80000"/>
              </a:lnSpc>
            </a:pPr>
            <a:r>
              <a:rPr lang="ru-RU" altLang="ru-RU" sz="1500"/>
              <a:t>Очевидно, что необходимым и достаточным условием для этого является </a:t>
            </a:r>
            <a:r>
              <a:rPr lang="ru-RU" altLang="ru-RU" sz="1500" i="1"/>
              <a:t>B </a:t>
            </a:r>
            <a:r>
              <a:rPr lang="ru-RU" altLang="ru-RU" sz="1500">
                <a:sym typeface="Symbol" panose="05050102010706020507" pitchFamily="18" charset="2"/>
              </a:rPr>
              <a:t></a:t>
            </a:r>
            <a:r>
              <a:rPr lang="ru-RU" altLang="ru-RU" sz="1500"/>
              <a:t> </a:t>
            </a:r>
            <a:r>
              <a:rPr lang="ru-RU" altLang="ru-RU" sz="1500" i="1"/>
              <a:t>Z</a:t>
            </a:r>
            <a:r>
              <a:rPr lang="ru-RU" altLang="ru-RU" sz="1500"/>
              <a:t>+, т. е. вхождение составного атрибута </a:t>
            </a:r>
            <a:r>
              <a:rPr lang="ru-RU" altLang="ru-RU" sz="1500" i="1"/>
              <a:t>B </a:t>
            </a:r>
            <a:r>
              <a:rPr lang="ru-RU" altLang="ru-RU" sz="1500"/>
              <a:t>в замыкание </a:t>
            </a:r>
            <a:r>
              <a:rPr lang="ru-RU" altLang="ru-RU" sz="1500" i="1"/>
              <a:t>Z</a:t>
            </a:r>
            <a:r>
              <a:rPr lang="ru-RU" altLang="ru-RU" sz="1500"/>
              <a:t> </a:t>
            </a:r>
          </a:p>
        </p:txBody>
      </p:sp>
      <p:pic>
        <p:nvPicPr>
          <p:cNvPr id="34821" name="Picture 5" descr="ФЗ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1773238"/>
            <a:ext cx="4646612" cy="1944687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CECC0-C2AB-4505-BD23-4E945F0F5379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765D0-CAD1-4689-9B54-288B5FF25A73}" type="slidenum">
              <a:rPr lang="ru-RU" altLang="en-US"/>
              <a:pPr/>
              <a:t>29</a:t>
            </a:fld>
            <a:endParaRPr lang="ru-RU" alt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Элементы теории функциональных зависимостей (1</a:t>
            </a:r>
            <a:r>
              <a:rPr lang="en-US" altLang="ru-RU" sz="2400"/>
              <a:t>8</a:t>
            </a:r>
            <a:r>
              <a:rPr lang="ru-RU" altLang="ru-RU" sz="2400"/>
              <a:t>)</a:t>
            </a:r>
            <a:br>
              <a:rPr lang="ru-RU" altLang="ru-RU" sz="2400"/>
            </a:br>
            <a:r>
              <a:rPr lang="ru-RU" altLang="ru-RU" sz="2000"/>
              <a:t>Базовые определения и утверждения (1</a:t>
            </a:r>
            <a:r>
              <a:rPr lang="en-US" altLang="ru-RU" sz="2000"/>
              <a:t>7</a:t>
            </a:r>
            <a:r>
              <a:rPr lang="ru-RU" altLang="ru-RU" sz="2000"/>
              <a:t>)</a:t>
            </a:r>
            <a:r>
              <a:rPr lang="ru-RU" altLang="ru-RU" sz="3800"/>
              <a:t> 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lnSpc>
                <a:spcPct val="80000"/>
              </a:lnSpc>
            </a:pPr>
            <a:r>
              <a:rPr lang="ru-RU" altLang="ru-RU" sz="2100" b="1"/>
              <a:t>Определение 5.6. Суперключ отношения</a:t>
            </a:r>
          </a:p>
          <a:p>
            <a:pPr marL="571500" indent="-5715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100"/>
              <a:t>	</a:t>
            </a:r>
          </a:p>
          <a:p>
            <a:pPr marL="571500" indent="-5715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200"/>
              <a:t>	Суперключом переменной отношения </a:t>
            </a:r>
            <a:r>
              <a:rPr lang="ru-RU" altLang="ru-RU" sz="2200" i="1"/>
              <a:t>r </a:t>
            </a:r>
            <a:r>
              <a:rPr lang="ru-RU" altLang="ru-RU" sz="2200"/>
              <a:t>называется любое подмножество </a:t>
            </a:r>
            <a:r>
              <a:rPr lang="ru-RU" altLang="ru-RU" sz="2200" i="1"/>
              <a:t>K </a:t>
            </a:r>
            <a:r>
              <a:rPr lang="ru-RU" altLang="ru-RU" sz="2200"/>
              <a:t>заголовка </a:t>
            </a:r>
            <a:r>
              <a:rPr lang="en-US" altLang="ru-RU" sz="2200" i="1"/>
              <a:t>H</a:t>
            </a:r>
            <a:r>
              <a:rPr lang="ru-RU" altLang="ru-RU" sz="2200" i="1"/>
              <a:t>r</a:t>
            </a:r>
            <a:r>
              <a:rPr lang="ru-RU" altLang="ru-RU" sz="2200"/>
              <a:t>, включающее, по меньшей мере, хотя бы один возможный ключ </a:t>
            </a:r>
            <a:r>
              <a:rPr lang="ru-RU" altLang="ru-RU" sz="2200" i="1"/>
              <a:t>r</a:t>
            </a:r>
            <a:br>
              <a:rPr lang="ru-RU" altLang="ru-RU" sz="2200" i="1"/>
            </a:br>
            <a:endParaRPr lang="ru-RU" altLang="ru-RU" sz="2200"/>
          </a:p>
          <a:p>
            <a:pPr marL="571500" indent="-571500">
              <a:lnSpc>
                <a:spcPct val="80000"/>
              </a:lnSpc>
            </a:pPr>
            <a:r>
              <a:rPr lang="ru-RU" altLang="ru-RU" sz="2200"/>
              <a:t>Одно из следствий этого определения состоит в том, что подмножество </a:t>
            </a:r>
            <a:r>
              <a:rPr lang="ru-RU" altLang="ru-RU" sz="2200" i="1"/>
              <a:t>K </a:t>
            </a:r>
            <a:r>
              <a:rPr lang="ru-RU" altLang="ru-RU" sz="2200"/>
              <a:t>заголовка </a:t>
            </a:r>
            <a:r>
              <a:rPr lang="en-US" altLang="ru-RU" sz="2200" i="1"/>
              <a:t>H</a:t>
            </a:r>
            <a:r>
              <a:rPr lang="ru-RU" altLang="ru-RU" sz="2200" i="1"/>
              <a:t>r </a:t>
            </a:r>
            <a:r>
              <a:rPr lang="ru-RU" altLang="ru-RU" sz="2200"/>
              <a:t>является суперключом тогда и только тогда, когда для любого атрибута </a:t>
            </a:r>
            <a:r>
              <a:rPr lang="ru-RU" altLang="ru-RU" sz="2200" i="1"/>
              <a:t>A </a:t>
            </a:r>
            <a:r>
              <a:rPr lang="ru-RU" altLang="ru-RU" sz="2200"/>
              <a:t>(возможно, составного) из заголовка отношения </a:t>
            </a:r>
            <a:r>
              <a:rPr lang="ru-RU" altLang="ru-RU" sz="2200" i="1"/>
              <a:t>r</a:t>
            </a:r>
            <a:r>
              <a:rPr lang="ru-RU" altLang="ru-RU" sz="2200"/>
              <a:t> выполняется FD </a:t>
            </a:r>
            <a:r>
              <a:rPr lang="ru-RU" altLang="ru-RU" sz="2200" i="1"/>
              <a:t>K </a:t>
            </a:r>
            <a:r>
              <a:rPr lang="ru-RU" altLang="ru-RU" sz="2200">
                <a:sym typeface="Symbol" panose="05050102010706020507" pitchFamily="18" charset="2"/>
              </a:rPr>
              <a:t></a:t>
            </a:r>
            <a:r>
              <a:rPr lang="ru-RU" altLang="ru-RU" sz="2200"/>
              <a:t> </a:t>
            </a:r>
            <a:r>
              <a:rPr lang="ru-RU" altLang="ru-RU" sz="2200" i="1"/>
              <a:t>A</a:t>
            </a:r>
            <a:r>
              <a:rPr lang="ru-RU" altLang="ru-RU" sz="2200"/>
              <a:t>. </a:t>
            </a:r>
          </a:p>
          <a:p>
            <a:pPr marL="571500" indent="-571500">
              <a:lnSpc>
                <a:spcPct val="80000"/>
              </a:lnSpc>
            </a:pPr>
            <a:r>
              <a:rPr lang="ru-RU" altLang="ru-RU" sz="2200"/>
              <a:t>В терминах замыкания множества атрибутов </a:t>
            </a:r>
            <a:r>
              <a:rPr lang="ru-RU" altLang="ru-RU" sz="2200" i="1"/>
              <a:t>K </a:t>
            </a:r>
            <a:r>
              <a:rPr lang="ru-RU" altLang="ru-RU" sz="2200"/>
              <a:t>является суперключом тогда и только тогда, когда </a:t>
            </a:r>
            <a:r>
              <a:rPr lang="ru-RU" altLang="ru-RU" sz="2200" i="1"/>
              <a:t>K+</a:t>
            </a:r>
            <a:r>
              <a:rPr lang="ru-RU" altLang="ru-RU" sz="2200"/>
              <a:t> совпадает с </a:t>
            </a:r>
            <a:r>
              <a:rPr lang="en-US" altLang="ru-RU" sz="2200" i="1"/>
              <a:t>H</a:t>
            </a:r>
            <a:r>
              <a:rPr lang="ru-RU" altLang="ru-RU" sz="2200" i="1"/>
              <a:t>r</a:t>
            </a:r>
            <a:r>
              <a:rPr lang="ru-RU" altLang="ru-RU" sz="21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65BE3-9FDC-4C73-95D3-10B578B7081C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910B-084D-4A33-8B92-2C134EEFC3C6}" type="slidenum">
              <a:rPr lang="ru-RU" altLang="en-US"/>
              <a:pPr/>
              <a:t>3</a:t>
            </a:fld>
            <a:endParaRPr lang="ru-RU" alt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План (2)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Минимальные функциональные зависимости и вторая нормальная форма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Аномалии обновления, возникающие из-за наличия не минимальных функциональных зависимостей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Возможная декомпозиция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Вторая нормальная форма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Нетранзитивные функциональные зависимости и третья нормальная форма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Аномалии обновления, возникающие из-за наличия транзитивных функциональных зависимостей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Возможная декомпозиция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Третья нормальная форма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Независимые проекции отношений. Теорема Риссанена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9364-5E71-4A32-9119-8078D5C07C61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1BFED-3DD0-48E6-B0CC-F36C8E854CB3}" type="slidenum">
              <a:rPr lang="ru-RU" altLang="en-US"/>
              <a:pPr/>
              <a:t>30</a:t>
            </a:fld>
            <a:endParaRPr lang="ru-RU" alt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Элементы теории функциональных зависимостей (</a:t>
            </a:r>
            <a:r>
              <a:rPr lang="en-US" altLang="ru-RU" sz="2400"/>
              <a:t>19</a:t>
            </a:r>
            <a:r>
              <a:rPr lang="ru-RU" altLang="ru-RU" sz="2400"/>
              <a:t>)</a:t>
            </a:r>
            <a:br>
              <a:rPr lang="ru-RU" altLang="ru-RU" sz="2400"/>
            </a:br>
            <a:r>
              <a:rPr lang="ru-RU" altLang="ru-RU" sz="2000"/>
              <a:t>Базовые определения и утверждения (1</a:t>
            </a:r>
            <a:r>
              <a:rPr lang="en-US" altLang="ru-RU" sz="2000"/>
              <a:t>8</a:t>
            </a:r>
            <a:r>
              <a:rPr lang="ru-RU" altLang="ru-RU" sz="2000"/>
              <a:t>)</a:t>
            </a:r>
            <a:r>
              <a:rPr lang="ru-RU" altLang="ru-RU" sz="3800"/>
              <a:t>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lnSpc>
                <a:spcPct val="90000"/>
              </a:lnSpc>
            </a:pPr>
            <a:r>
              <a:rPr lang="ru-RU" altLang="ru-RU" sz="2600" b="1"/>
              <a:t>Определение 5.7. Покрытие множества FD</a:t>
            </a:r>
          </a:p>
          <a:p>
            <a:pPr marL="571500" indent="-5715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600"/>
              <a:t>	</a:t>
            </a:r>
            <a:br>
              <a:rPr lang="ru-RU" altLang="ru-RU" sz="2600"/>
            </a:br>
            <a:r>
              <a:rPr lang="ru-RU" altLang="ru-RU" sz="2600"/>
              <a:t>Множество FD </a:t>
            </a:r>
            <a:r>
              <a:rPr lang="ru-RU" altLang="ru-RU" sz="2600" i="1"/>
              <a:t>S</a:t>
            </a:r>
            <a:r>
              <a:rPr lang="ru-RU" altLang="ru-RU" sz="2600"/>
              <a:t>2</a:t>
            </a:r>
            <a:r>
              <a:rPr lang="ru-RU" altLang="ru-RU" sz="2600" i="1"/>
              <a:t> </a:t>
            </a:r>
            <a:r>
              <a:rPr lang="ru-RU" altLang="ru-RU" sz="2600"/>
              <a:t>называется </a:t>
            </a:r>
            <a:r>
              <a:rPr lang="ru-RU" altLang="ru-RU" sz="2600" i="1"/>
              <a:t>покрытием </a:t>
            </a:r>
            <a:r>
              <a:rPr lang="ru-RU" altLang="ru-RU" sz="2600"/>
              <a:t>множества FD </a:t>
            </a:r>
            <a:r>
              <a:rPr lang="ru-RU" altLang="ru-RU" sz="2600" i="1"/>
              <a:t>S</a:t>
            </a:r>
            <a:r>
              <a:rPr lang="ru-RU" altLang="ru-RU" sz="2600"/>
              <a:t>1, если любая FD, выводимая из </a:t>
            </a:r>
            <a:r>
              <a:rPr lang="ru-RU" altLang="ru-RU" sz="2600" i="1"/>
              <a:t>S</a:t>
            </a:r>
            <a:r>
              <a:rPr lang="ru-RU" altLang="ru-RU" sz="2600"/>
              <a:t>1, выводится также и из </a:t>
            </a:r>
            <a:r>
              <a:rPr lang="ru-RU" altLang="ru-RU" sz="2600" i="1"/>
              <a:t>S</a:t>
            </a:r>
            <a:r>
              <a:rPr lang="ru-RU" altLang="ru-RU" sz="2600"/>
              <a:t>2</a:t>
            </a:r>
            <a:br>
              <a:rPr lang="ru-RU" altLang="ru-RU" sz="2600"/>
            </a:br>
            <a:endParaRPr lang="ru-RU" altLang="ru-RU" sz="2600"/>
          </a:p>
          <a:p>
            <a:pPr marL="571500" indent="-571500">
              <a:lnSpc>
                <a:spcPct val="90000"/>
              </a:lnSpc>
            </a:pPr>
            <a:r>
              <a:rPr lang="ru-RU" altLang="ru-RU" sz="2600"/>
              <a:t>Легко заметить, что </a:t>
            </a:r>
            <a:r>
              <a:rPr lang="ru-RU" altLang="ru-RU" sz="2600" i="1"/>
              <a:t>S</a:t>
            </a:r>
            <a:r>
              <a:rPr lang="ru-RU" altLang="ru-RU" sz="2600"/>
              <a:t>2</a:t>
            </a:r>
            <a:r>
              <a:rPr lang="ru-RU" altLang="ru-RU" sz="2600" i="1"/>
              <a:t> </a:t>
            </a:r>
            <a:r>
              <a:rPr lang="ru-RU" altLang="ru-RU" sz="2600"/>
              <a:t>является покрытием </a:t>
            </a:r>
            <a:r>
              <a:rPr lang="ru-RU" altLang="ru-RU" sz="2600" i="1"/>
              <a:t>S</a:t>
            </a:r>
            <a:r>
              <a:rPr lang="ru-RU" altLang="ru-RU" sz="2600"/>
              <a:t>1</a:t>
            </a:r>
            <a:r>
              <a:rPr lang="ru-RU" altLang="ru-RU" sz="2600" i="1"/>
              <a:t> </a:t>
            </a:r>
            <a:r>
              <a:rPr lang="ru-RU" altLang="ru-RU" sz="2600"/>
              <a:t>тогда и только тогда, когда </a:t>
            </a:r>
            <a:r>
              <a:rPr lang="ru-RU" altLang="ru-RU" sz="2600" i="1"/>
              <a:t>S</a:t>
            </a:r>
            <a:r>
              <a:rPr lang="ru-RU" altLang="ru-RU" sz="2600"/>
              <a:t>1+ </a:t>
            </a:r>
            <a:r>
              <a:rPr lang="ru-RU" altLang="ru-RU" sz="2600">
                <a:sym typeface="Symbol" panose="05050102010706020507" pitchFamily="18" charset="2"/>
              </a:rPr>
              <a:t></a:t>
            </a:r>
            <a:r>
              <a:rPr lang="ru-RU" altLang="ru-RU" sz="2600"/>
              <a:t> </a:t>
            </a:r>
            <a:r>
              <a:rPr lang="ru-RU" altLang="ru-RU" sz="2600" i="1"/>
              <a:t>S</a:t>
            </a:r>
            <a:r>
              <a:rPr lang="ru-RU" altLang="ru-RU" sz="2600"/>
              <a:t>2+ </a:t>
            </a:r>
          </a:p>
          <a:p>
            <a:pPr marL="571500" indent="-571500">
              <a:lnSpc>
                <a:spcPct val="90000"/>
              </a:lnSpc>
            </a:pPr>
            <a:r>
              <a:rPr lang="ru-RU" altLang="ru-RU" sz="2600"/>
              <a:t>Два множества FD </a:t>
            </a:r>
            <a:r>
              <a:rPr lang="ru-RU" altLang="ru-RU" sz="2600" i="1"/>
              <a:t>S</a:t>
            </a:r>
            <a:r>
              <a:rPr lang="ru-RU" altLang="ru-RU" sz="2600"/>
              <a:t>1</a:t>
            </a:r>
            <a:r>
              <a:rPr lang="ru-RU" altLang="ru-RU" sz="2600" i="1"/>
              <a:t> </a:t>
            </a:r>
            <a:r>
              <a:rPr lang="ru-RU" altLang="ru-RU" sz="2600"/>
              <a:t>и </a:t>
            </a:r>
            <a:r>
              <a:rPr lang="ru-RU" altLang="ru-RU" sz="2600" i="1"/>
              <a:t>S</a:t>
            </a:r>
            <a:r>
              <a:rPr lang="ru-RU" altLang="ru-RU" sz="2600"/>
              <a:t>2</a:t>
            </a:r>
            <a:r>
              <a:rPr lang="ru-RU" altLang="ru-RU" sz="2600" i="1"/>
              <a:t> </a:t>
            </a:r>
            <a:r>
              <a:rPr lang="ru-RU" altLang="ru-RU" sz="2600"/>
              <a:t>называются </a:t>
            </a:r>
            <a:r>
              <a:rPr lang="ru-RU" altLang="ru-RU" sz="2600" i="1"/>
              <a:t>эквивалентными</a:t>
            </a:r>
            <a:r>
              <a:rPr lang="ru-RU" altLang="ru-RU" sz="2600"/>
              <a:t>, если каждое из них является покрытием другого, т. е. </a:t>
            </a:r>
            <a:r>
              <a:rPr lang="ru-RU" altLang="ru-RU" sz="2600" i="1"/>
              <a:t>S</a:t>
            </a:r>
            <a:r>
              <a:rPr lang="ru-RU" altLang="ru-RU" sz="2600"/>
              <a:t>1+ = </a:t>
            </a:r>
            <a:r>
              <a:rPr lang="ru-RU" altLang="ru-RU" sz="2600" i="1"/>
              <a:t>S</a:t>
            </a:r>
            <a:r>
              <a:rPr lang="ru-RU" altLang="ru-RU" sz="2600"/>
              <a:t>2+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1190B-AD97-4DD5-ACFD-2C7E1439EC7B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254B-DDBD-431E-BD9B-F1607274C777}" type="slidenum">
              <a:rPr lang="ru-RU" altLang="en-US"/>
              <a:pPr/>
              <a:t>31</a:t>
            </a:fld>
            <a:endParaRPr lang="ru-RU" alt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Элементы теории функциональных зависимостей (2</a:t>
            </a:r>
            <a:r>
              <a:rPr lang="en-US" altLang="ru-RU" sz="2400"/>
              <a:t>0</a:t>
            </a:r>
            <a:r>
              <a:rPr lang="ru-RU" altLang="ru-RU" sz="2400"/>
              <a:t>)</a:t>
            </a:r>
            <a:br>
              <a:rPr lang="ru-RU" altLang="ru-RU" sz="2400"/>
            </a:br>
            <a:r>
              <a:rPr lang="ru-RU" altLang="ru-RU" sz="2000"/>
              <a:t>Базовые определения и утверждения (2</a:t>
            </a:r>
            <a:r>
              <a:rPr lang="en-US" altLang="ru-RU" sz="2000"/>
              <a:t>1</a:t>
            </a:r>
            <a:r>
              <a:rPr lang="ru-RU" altLang="ru-RU" sz="2000"/>
              <a:t>)</a:t>
            </a:r>
            <a:r>
              <a:rPr lang="ru-RU" altLang="ru-RU" sz="3800"/>
              <a:t> 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lnSpc>
                <a:spcPct val="80000"/>
              </a:lnSpc>
            </a:pPr>
            <a:r>
              <a:rPr lang="ru-RU" altLang="ru-RU" sz="2100" b="1"/>
              <a:t>Определение 5.8. Минимальное множество FD</a:t>
            </a:r>
          </a:p>
          <a:p>
            <a:pPr marL="571500" indent="-5715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100"/>
              <a:t>	</a:t>
            </a:r>
            <a:br>
              <a:rPr lang="ru-RU" altLang="ru-RU" sz="2100"/>
            </a:br>
            <a:r>
              <a:rPr lang="ru-RU" altLang="ru-RU" sz="2100"/>
              <a:t>Множество FD </a:t>
            </a:r>
            <a:r>
              <a:rPr lang="ru-RU" altLang="ru-RU" sz="2100" i="1"/>
              <a:t>S </a:t>
            </a:r>
            <a:r>
              <a:rPr lang="ru-RU" altLang="ru-RU" sz="2100"/>
              <a:t>называется </a:t>
            </a:r>
            <a:r>
              <a:rPr lang="ru-RU" altLang="ru-RU" sz="2100" i="1"/>
              <a:t>минимальным </a:t>
            </a:r>
            <a:r>
              <a:rPr lang="ru-RU" altLang="ru-RU" sz="2100"/>
              <a:t>в том и только в том случае, когда удовлетворяет следующим свойствам: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правая часть любой FD из </a:t>
            </a:r>
            <a:r>
              <a:rPr lang="ru-RU" altLang="ru-RU" sz="2000" i="1"/>
              <a:t>S </a:t>
            </a:r>
            <a:r>
              <a:rPr lang="ru-RU" altLang="ru-RU" sz="2000"/>
              <a:t>является множеством из одного атрибута (простым атрибутом);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детерминант каждой FD из </a:t>
            </a:r>
            <a:r>
              <a:rPr lang="ru-RU" altLang="ru-RU" sz="2000" i="1"/>
              <a:t>S </a:t>
            </a:r>
            <a:r>
              <a:rPr lang="ru-RU" altLang="ru-RU" sz="2000"/>
              <a:t>обладает свойством </a:t>
            </a:r>
            <a:r>
              <a:rPr lang="ru-RU" altLang="ru-RU" sz="2000" i="1"/>
              <a:t>минимальности</a:t>
            </a:r>
            <a:r>
              <a:rPr lang="ru-RU" altLang="ru-RU" sz="2000"/>
              <a:t>, т.е. </a:t>
            </a:r>
          </a:p>
          <a:p>
            <a:pPr marL="1090613" lvl="2" indent="-4191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удаление любого атрибута из детерминанта приводит к изменению замыкания </a:t>
            </a:r>
            <a:r>
              <a:rPr lang="ru-RU" altLang="ru-RU" sz="1800" i="1"/>
              <a:t>S</a:t>
            </a:r>
            <a:r>
              <a:rPr lang="ru-RU" altLang="ru-RU" sz="1800"/>
              <a:t>+, т. е. порождению множества FD, не эквивалентного </a:t>
            </a:r>
            <a:r>
              <a:rPr lang="ru-RU" altLang="ru-RU" sz="1800" i="1"/>
              <a:t>S</a:t>
            </a:r>
          </a:p>
          <a:p>
            <a:pPr marL="1090613" lvl="2" indent="-4191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FD с минимальным детерминантом называется </a:t>
            </a:r>
            <a:r>
              <a:rPr lang="ru-RU" altLang="ru-RU" sz="1800" i="1"/>
              <a:t>минимальной слева</a:t>
            </a:r>
            <a:r>
              <a:rPr lang="ru-RU" altLang="ru-RU" sz="1800"/>
              <a:t>;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удаление любой FD из </a:t>
            </a:r>
            <a:r>
              <a:rPr lang="ru-RU" altLang="ru-RU" sz="2000" i="1"/>
              <a:t>S </a:t>
            </a:r>
            <a:r>
              <a:rPr lang="ru-RU" altLang="ru-RU" sz="2000"/>
              <a:t>приводит к изменению </a:t>
            </a:r>
            <a:r>
              <a:rPr lang="ru-RU" altLang="ru-RU" sz="2000" i="1"/>
              <a:t>S+</a:t>
            </a:r>
            <a:r>
              <a:rPr lang="ru-RU" altLang="ru-RU" sz="2000"/>
              <a:t>, т. е. порождению множества FD, не эквивалентного </a:t>
            </a:r>
            <a:r>
              <a:rPr lang="ru-RU" altLang="ru-RU" sz="2000" i="1"/>
              <a:t>S</a:t>
            </a:r>
            <a:r>
              <a:rPr lang="ru-RU" altLang="ru-RU" sz="2000"/>
              <a:t> </a:t>
            </a:r>
            <a:br>
              <a:rPr lang="ru-RU" altLang="ru-RU" sz="2000"/>
            </a:br>
            <a:endParaRPr lang="ru-RU" alt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B0DFB-E7DC-4F23-BEC5-F65517479DAE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7B013-2D94-4002-909B-5C7BB6160343}" type="slidenum">
              <a:rPr lang="ru-RU" altLang="en-US"/>
              <a:pPr/>
              <a:t>32</a:t>
            </a:fld>
            <a:endParaRPr lang="ru-RU" alt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Элементы теории функциональных зависимостей (2</a:t>
            </a:r>
            <a:r>
              <a:rPr lang="en-US" altLang="ru-RU" sz="2400"/>
              <a:t>1</a:t>
            </a:r>
            <a:r>
              <a:rPr lang="ru-RU" altLang="ru-RU" sz="2400"/>
              <a:t>)</a:t>
            </a:r>
            <a:br>
              <a:rPr lang="ru-RU" altLang="ru-RU" sz="2400"/>
            </a:br>
            <a:r>
              <a:rPr lang="ru-RU" altLang="ru-RU" sz="2000"/>
              <a:t>Базовые определения и утверждения (2</a:t>
            </a:r>
            <a:r>
              <a:rPr lang="en-US" altLang="ru-RU" sz="2000"/>
              <a:t>2</a:t>
            </a:r>
            <a:r>
              <a:rPr lang="ru-RU" altLang="ru-RU" sz="2000"/>
              <a:t>)</a:t>
            </a:r>
            <a:r>
              <a:rPr lang="ru-RU" altLang="ru-RU" sz="3800"/>
              <a:t> 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lnSpc>
                <a:spcPct val="95000"/>
              </a:lnSpc>
            </a:pPr>
            <a:r>
              <a:rPr lang="ru-RU" altLang="ru-RU" sz="1900"/>
              <a:t>Если считать, что </a:t>
            </a:r>
            <a:br>
              <a:rPr lang="ru-RU" altLang="ru-RU" sz="1900"/>
            </a:br>
            <a:r>
              <a:rPr lang="ru-RU" altLang="ru-RU" sz="1900"/>
              <a:t>единственным</a:t>
            </a:r>
            <a:br>
              <a:rPr lang="ru-RU" altLang="ru-RU" sz="1900"/>
            </a:br>
            <a:r>
              <a:rPr lang="ru-RU" altLang="ru-RU" sz="1900"/>
              <a:t>возможным ключом </a:t>
            </a:r>
            <a:br>
              <a:rPr lang="ru-RU" altLang="ru-RU" sz="1900"/>
            </a:br>
            <a:r>
              <a:rPr lang="ru-RU" altLang="ru-RU" sz="1900"/>
              <a:t>отношения</a:t>
            </a:r>
            <a:br>
              <a:rPr lang="ru-RU" altLang="ru-RU" sz="1900"/>
            </a:br>
            <a:r>
              <a:rPr lang="ru-RU" altLang="ru-RU" sz="1900"/>
              <a:t>СЛУЖАЩИЕ_ПРОЕКТЫ </a:t>
            </a:r>
            <a:br>
              <a:rPr lang="ru-RU" altLang="ru-RU" sz="1900"/>
            </a:br>
            <a:r>
              <a:rPr lang="ru-RU" altLang="ru-RU" sz="1900"/>
              <a:t>является атрибут СЛУ_НОМ, </a:t>
            </a:r>
            <a:br>
              <a:rPr lang="ru-RU" altLang="ru-RU" sz="1900"/>
            </a:br>
            <a:r>
              <a:rPr lang="ru-RU" altLang="ru-RU" sz="1900"/>
              <a:t>то множество FD </a:t>
            </a:r>
            <a:br>
              <a:rPr lang="ru-RU" altLang="ru-RU" sz="1900"/>
            </a:br>
            <a:r>
              <a:rPr lang="ru-RU" altLang="ru-RU" sz="1900"/>
              <a:t>{СЛУ_НОМ </a:t>
            </a:r>
            <a:r>
              <a:rPr lang="ru-RU" altLang="ru-RU" sz="1900">
                <a:sym typeface="Symbol" panose="05050102010706020507" pitchFamily="18" charset="2"/>
              </a:rPr>
              <a:t></a:t>
            </a:r>
            <a:r>
              <a:rPr lang="ru-RU" altLang="ru-RU" sz="1900"/>
              <a:t> СЛУ_ИМЯ, СЛУ_НОМ </a:t>
            </a:r>
            <a:r>
              <a:rPr lang="ru-RU" altLang="ru-RU" sz="1900">
                <a:sym typeface="Symbol" panose="05050102010706020507" pitchFamily="18" charset="2"/>
              </a:rPr>
              <a:t></a:t>
            </a:r>
            <a:r>
              <a:rPr lang="ru-RU" altLang="ru-RU" sz="1900"/>
              <a:t> СЛУ_ЗАРП, СЛУ_НОМ </a:t>
            </a:r>
            <a:r>
              <a:rPr lang="ru-RU" altLang="ru-RU" sz="1900">
                <a:sym typeface="Symbol" panose="05050102010706020507" pitchFamily="18" charset="2"/>
              </a:rPr>
              <a:t></a:t>
            </a:r>
            <a:r>
              <a:rPr lang="ru-RU" altLang="ru-RU" sz="1900"/>
              <a:t> ПРО_НОМ, ПРО_НОМ </a:t>
            </a:r>
            <a:r>
              <a:rPr lang="ru-RU" altLang="ru-RU" sz="1900">
                <a:sym typeface="Symbol" panose="05050102010706020507" pitchFamily="18" charset="2"/>
              </a:rPr>
              <a:t></a:t>
            </a:r>
            <a:r>
              <a:rPr lang="ru-RU" altLang="ru-RU" sz="1900"/>
              <a:t> ПРОЕКТ_РУК} будет минимальным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в правых частях FD этого множества находятся множества, состоящие ровно из одного атрибута; 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каждый из детерминантов тоже является множеством из одного атрибута, удаление которого, очевидно, недопустимо; 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удаление каждой FD явно приводит к изменению замыкания множества FD, поскольку утрачиваемая информация не выводится с помощью аксиом Армстронга </a:t>
            </a:r>
          </a:p>
        </p:txBody>
      </p:sp>
      <p:pic>
        <p:nvPicPr>
          <p:cNvPr id="39940" name="Picture 4" descr="ФЗ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1557338"/>
            <a:ext cx="4090987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2514-C793-4C14-896F-6C6A83D123F7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14BA-D061-4A27-8833-0A1771981FFF}" type="slidenum">
              <a:rPr lang="ru-RU" altLang="en-US"/>
              <a:pPr/>
              <a:t>33</a:t>
            </a:fld>
            <a:endParaRPr lang="ru-RU" alt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Элементы теории функциональных зависимостей (2</a:t>
            </a:r>
            <a:r>
              <a:rPr lang="en-US" altLang="ru-RU" sz="2400"/>
              <a:t>2</a:t>
            </a:r>
            <a:r>
              <a:rPr lang="ru-RU" altLang="ru-RU" sz="2400"/>
              <a:t>)</a:t>
            </a:r>
            <a:br>
              <a:rPr lang="ru-RU" altLang="ru-RU" sz="2400"/>
            </a:br>
            <a:r>
              <a:rPr lang="ru-RU" altLang="ru-RU" sz="2000"/>
              <a:t>Базовые определения и утверждения (2</a:t>
            </a:r>
            <a:r>
              <a:rPr lang="en-US" altLang="ru-RU" sz="2000"/>
              <a:t>1</a:t>
            </a:r>
            <a:r>
              <a:rPr lang="ru-RU" altLang="ru-RU" sz="2000"/>
              <a:t>)</a:t>
            </a:r>
            <a:r>
              <a:rPr lang="ru-RU" altLang="ru-RU" sz="3800"/>
              <a:t> 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lnSpc>
                <a:spcPct val="90000"/>
              </a:lnSpc>
            </a:pPr>
            <a:r>
              <a:rPr lang="ru-RU" altLang="ru-RU" sz="2100"/>
              <a:t>С другой стороны, множества FD</a:t>
            </a:r>
          </a:p>
          <a:p>
            <a:pPr marL="839788" lvl="1" indent="-4953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{СЛУ_НОМ </a:t>
            </a:r>
            <a:r>
              <a:rPr lang="ru-RU" altLang="ru-RU" sz="2000">
                <a:sym typeface="Symbol" panose="05050102010706020507" pitchFamily="18" charset="2"/>
              </a:rPr>
              <a:t></a:t>
            </a:r>
            <a:r>
              <a:rPr lang="ru-RU" altLang="ru-RU" sz="2000"/>
              <a:t> {СЛУ_ИМЯ, СЛУ_ЗАРП}, </a:t>
            </a:r>
            <a:br>
              <a:rPr lang="ru-RU" altLang="ru-RU" sz="2000"/>
            </a:br>
            <a:r>
              <a:rPr lang="ru-RU" altLang="ru-RU" sz="2000"/>
              <a:t>СЛУ_НОМ </a:t>
            </a:r>
            <a:r>
              <a:rPr lang="ru-RU" altLang="ru-RU" sz="2000">
                <a:sym typeface="Symbol" panose="05050102010706020507" pitchFamily="18" charset="2"/>
              </a:rPr>
              <a:t></a:t>
            </a:r>
            <a:r>
              <a:rPr lang="ru-RU" altLang="ru-RU" sz="2000"/>
              <a:t> ПРО_НОМ, </a:t>
            </a:r>
            <a:br>
              <a:rPr lang="ru-RU" altLang="ru-RU" sz="2000"/>
            </a:br>
            <a:r>
              <a:rPr lang="ru-RU" altLang="ru-RU" sz="2000"/>
              <a:t>СЛУ_НОМ </a:t>
            </a:r>
            <a:r>
              <a:rPr lang="ru-RU" altLang="ru-RU" sz="2000">
                <a:sym typeface="Symbol" panose="05050102010706020507" pitchFamily="18" charset="2"/>
              </a:rPr>
              <a:t></a:t>
            </a:r>
            <a:r>
              <a:rPr lang="ru-RU" altLang="ru-RU" sz="2000"/>
              <a:t> ПРОЕКТ_РУК, ПРО_НОМ </a:t>
            </a:r>
            <a:r>
              <a:rPr lang="ru-RU" altLang="ru-RU" sz="2000">
                <a:sym typeface="Symbol" panose="05050102010706020507" pitchFamily="18" charset="2"/>
              </a:rPr>
              <a:t></a:t>
            </a:r>
            <a:r>
              <a:rPr lang="ru-RU" altLang="ru-RU" sz="2000"/>
              <a:t> ПРОЕКТ_РУК};</a:t>
            </a:r>
          </a:p>
          <a:p>
            <a:pPr marL="839788" lvl="1" indent="-4953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{СЛУ_НОМ </a:t>
            </a:r>
            <a:r>
              <a:rPr lang="ru-RU" altLang="ru-RU" sz="2000">
                <a:sym typeface="Symbol" panose="05050102010706020507" pitchFamily="18" charset="2"/>
              </a:rPr>
              <a:t></a:t>
            </a:r>
            <a:r>
              <a:rPr lang="ru-RU" altLang="ru-RU" sz="2000"/>
              <a:t> СЛУ_ИМЯ, </a:t>
            </a:r>
            <a:br>
              <a:rPr lang="ru-RU" altLang="ru-RU" sz="2000"/>
            </a:br>
            <a:r>
              <a:rPr lang="ru-RU" altLang="ru-RU" sz="2000"/>
              <a:t>{СЛУ_НОМ, СЛУ_ИМЯ} </a:t>
            </a:r>
            <a:r>
              <a:rPr lang="ru-RU" altLang="ru-RU" sz="2000">
                <a:sym typeface="Symbol" panose="05050102010706020507" pitchFamily="18" charset="2"/>
              </a:rPr>
              <a:t></a:t>
            </a:r>
            <a:r>
              <a:rPr lang="ru-RU" altLang="ru-RU" sz="2000"/>
              <a:t> СЛУ_ЗАРП, </a:t>
            </a:r>
            <a:br>
              <a:rPr lang="ru-RU" altLang="ru-RU" sz="2000"/>
            </a:br>
            <a:r>
              <a:rPr lang="ru-RU" altLang="ru-RU" sz="2000"/>
              <a:t>СЛУ_НОМ </a:t>
            </a:r>
            <a:r>
              <a:rPr lang="ru-RU" altLang="ru-RU" sz="2000">
                <a:sym typeface="Symbol" panose="05050102010706020507" pitchFamily="18" charset="2"/>
              </a:rPr>
              <a:t></a:t>
            </a:r>
            <a:r>
              <a:rPr lang="ru-RU" altLang="ru-RU" sz="2000"/>
              <a:t> ПРО_НОМ, </a:t>
            </a:r>
            <a:br>
              <a:rPr lang="ru-RU" altLang="ru-RU" sz="2000"/>
            </a:br>
            <a:r>
              <a:rPr lang="ru-RU" altLang="ru-RU" sz="2000"/>
              <a:t>СЛУ_НОМ </a:t>
            </a:r>
            <a:r>
              <a:rPr lang="ru-RU" altLang="ru-RU" sz="2000">
                <a:sym typeface="Symbol" panose="05050102010706020507" pitchFamily="18" charset="2"/>
              </a:rPr>
              <a:t></a:t>
            </a:r>
            <a:r>
              <a:rPr lang="ru-RU" altLang="ru-RU" sz="2000"/>
              <a:t> ПРОЕКТ_РУК, </a:t>
            </a:r>
            <a:br>
              <a:rPr lang="ru-RU" altLang="ru-RU" sz="2000"/>
            </a:br>
            <a:r>
              <a:rPr lang="ru-RU" altLang="ru-RU" sz="2000"/>
              <a:t>ПРО_НОМ </a:t>
            </a:r>
            <a:r>
              <a:rPr lang="ru-RU" altLang="ru-RU" sz="2000">
                <a:sym typeface="Symbol" panose="05050102010706020507" pitchFamily="18" charset="2"/>
              </a:rPr>
              <a:t></a:t>
            </a:r>
            <a:r>
              <a:rPr lang="ru-RU" altLang="ru-RU" sz="2000"/>
              <a:t> ПРОЕКТ_РУК};</a:t>
            </a:r>
          </a:p>
          <a:p>
            <a:pPr marL="839788" lvl="1" indent="-4953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{СЛУ_НОМ </a:t>
            </a:r>
            <a:r>
              <a:rPr lang="ru-RU" altLang="ru-RU" sz="2000">
                <a:sym typeface="Symbol" panose="05050102010706020507" pitchFamily="18" charset="2"/>
              </a:rPr>
              <a:t></a:t>
            </a:r>
            <a:r>
              <a:rPr lang="ru-RU" altLang="ru-RU" sz="2000"/>
              <a:t> СЛУ_НОМ, </a:t>
            </a:r>
            <a:br>
              <a:rPr lang="ru-RU" altLang="ru-RU" sz="2000"/>
            </a:br>
            <a:r>
              <a:rPr lang="ru-RU" altLang="ru-RU" sz="2000"/>
              <a:t>СЛУ_НОМ </a:t>
            </a:r>
            <a:r>
              <a:rPr lang="ru-RU" altLang="ru-RU" sz="2000">
                <a:sym typeface="Symbol" panose="05050102010706020507" pitchFamily="18" charset="2"/>
              </a:rPr>
              <a:t></a:t>
            </a:r>
            <a:r>
              <a:rPr lang="ru-RU" altLang="ru-RU" sz="2000"/>
              <a:t> СЛУ_ИМЯ, </a:t>
            </a:r>
            <a:br>
              <a:rPr lang="ru-RU" altLang="ru-RU" sz="2000"/>
            </a:br>
            <a:r>
              <a:rPr lang="ru-RU" altLang="ru-RU" sz="2000"/>
              <a:t>СЛУ_НОМ </a:t>
            </a:r>
            <a:r>
              <a:rPr lang="ru-RU" altLang="ru-RU" sz="2000">
                <a:sym typeface="Symbol" panose="05050102010706020507" pitchFamily="18" charset="2"/>
              </a:rPr>
              <a:t></a:t>
            </a:r>
            <a:r>
              <a:rPr lang="ru-RU" altLang="ru-RU" sz="2000"/>
              <a:t> СЛУ_ЗАРП, </a:t>
            </a:r>
            <a:br>
              <a:rPr lang="ru-RU" altLang="ru-RU" sz="2000"/>
            </a:br>
            <a:r>
              <a:rPr lang="ru-RU" altLang="ru-RU" sz="2000"/>
              <a:t>СЛУ_НОМ </a:t>
            </a:r>
            <a:r>
              <a:rPr lang="ru-RU" altLang="ru-RU" sz="2000">
                <a:sym typeface="Symbol" panose="05050102010706020507" pitchFamily="18" charset="2"/>
              </a:rPr>
              <a:t></a:t>
            </a:r>
            <a:r>
              <a:rPr lang="ru-RU" altLang="ru-RU" sz="2000"/>
              <a:t> ПРО_НОМ, </a:t>
            </a:r>
            <a:br>
              <a:rPr lang="ru-RU" altLang="ru-RU" sz="2000"/>
            </a:br>
            <a:r>
              <a:rPr lang="ru-RU" altLang="ru-RU" sz="2000"/>
              <a:t>СЛУ_НОМ </a:t>
            </a:r>
            <a:r>
              <a:rPr lang="ru-RU" altLang="ru-RU" sz="2000">
                <a:sym typeface="Symbol" panose="05050102010706020507" pitchFamily="18" charset="2"/>
              </a:rPr>
              <a:t></a:t>
            </a:r>
            <a:r>
              <a:rPr lang="ru-RU" altLang="ru-RU" sz="2000"/>
              <a:t> ПРОЕКТ_РУК, ПРО_НОМ </a:t>
            </a:r>
            <a:r>
              <a:rPr lang="ru-RU" altLang="ru-RU" sz="2000">
                <a:sym typeface="Symbol" panose="05050102010706020507" pitchFamily="18" charset="2"/>
              </a:rPr>
              <a:t></a:t>
            </a:r>
            <a:r>
              <a:rPr lang="ru-RU" altLang="ru-RU" sz="2000"/>
              <a:t> ПРОЕКТ_РУК}</a:t>
            </a:r>
          </a:p>
          <a:p>
            <a:pPr marL="571500" indent="-5715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100"/>
              <a:t>	не являются минимальными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4974-C91A-4B91-B579-8C5C1E01C7EB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9E3E6-AE02-4FF7-8030-ECD000AEC43B}" type="slidenum">
              <a:rPr lang="ru-RU" altLang="en-US"/>
              <a:pPr/>
              <a:t>34</a:t>
            </a:fld>
            <a:endParaRPr lang="ru-RU" alt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Элементы теории функциональных зависимостей (2</a:t>
            </a:r>
            <a:r>
              <a:rPr lang="en-US" altLang="ru-RU" sz="2400"/>
              <a:t>3</a:t>
            </a:r>
            <a:r>
              <a:rPr lang="ru-RU" altLang="ru-RU" sz="2400"/>
              <a:t>)</a:t>
            </a:r>
            <a:br>
              <a:rPr lang="ru-RU" altLang="ru-RU" sz="2400"/>
            </a:br>
            <a:r>
              <a:rPr lang="ru-RU" altLang="ru-RU" sz="2000"/>
              <a:t>Базовые определения и утверждения (2</a:t>
            </a:r>
            <a:r>
              <a:rPr lang="en-US" altLang="ru-RU" sz="2000"/>
              <a:t>2</a:t>
            </a:r>
            <a:r>
              <a:rPr lang="ru-RU" altLang="ru-RU" sz="2000"/>
              <a:t>)</a:t>
            </a:r>
            <a:r>
              <a:rPr lang="ru-RU" altLang="ru-RU" sz="3800"/>
              <a:t> 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lnSpc>
                <a:spcPct val="80000"/>
              </a:lnSpc>
            </a:pPr>
            <a:r>
              <a:rPr lang="ru-RU" altLang="ru-RU" sz="2600"/>
              <a:t>Для первого множества в правой части первой FD присутствует множество из двух элементов</a:t>
            </a:r>
          </a:p>
          <a:p>
            <a:pPr marL="571500" indent="-571500">
              <a:lnSpc>
                <a:spcPct val="80000"/>
              </a:lnSpc>
            </a:pPr>
            <a:r>
              <a:rPr lang="ru-RU" altLang="ru-RU" sz="2600"/>
              <a:t>Для второго множества удаление атрибута СЛУ_ИМЯ из детерминанта FD {СЛУ_НОМ, СЛУ_ИМЯ} </a:t>
            </a:r>
            <a:r>
              <a:rPr lang="ru-RU" altLang="ru-RU" sz="2600">
                <a:sym typeface="Symbol" panose="05050102010706020507" pitchFamily="18" charset="2"/>
              </a:rPr>
              <a:t></a:t>
            </a:r>
            <a:r>
              <a:rPr lang="ru-RU" altLang="ru-RU" sz="2600"/>
              <a:t> СЛУ_ЗАРП не меняет замыкание множества FD</a:t>
            </a:r>
          </a:p>
          <a:p>
            <a:pPr marL="571500" indent="-571500">
              <a:lnSpc>
                <a:spcPct val="80000"/>
              </a:lnSpc>
            </a:pPr>
            <a:r>
              <a:rPr lang="ru-RU" altLang="ru-RU" sz="2600"/>
              <a:t>Для третьего множества удаление FD СЛУ_НОМ </a:t>
            </a:r>
            <a:r>
              <a:rPr lang="ru-RU" altLang="ru-RU" sz="2600">
                <a:sym typeface="Symbol" panose="05050102010706020507" pitchFamily="18" charset="2"/>
              </a:rPr>
              <a:t></a:t>
            </a:r>
            <a:r>
              <a:rPr lang="ru-RU" altLang="ru-RU" sz="2600"/>
              <a:t> СЛУ_НОМ не приводит к изменению замыкания</a:t>
            </a:r>
          </a:p>
          <a:p>
            <a:pPr marL="571500" indent="-571500">
              <a:lnSpc>
                <a:spcPct val="80000"/>
              </a:lnSpc>
            </a:pPr>
            <a:r>
              <a:rPr lang="ru-RU" altLang="ru-RU" sz="2600"/>
              <a:t>Эти примеры показывают, что для определения минимальности множества FD не всегда требуется явное построение замыкания данного множества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B6CEB-14FC-4F00-9D0F-7D6AB82BF465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5044A-6B67-4A2A-A96D-9158710E67E3}" type="slidenum">
              <a:rPr lang="ru-RU" altLang="en-US"/>
              <a:pPr/>
              <a:t>35</a:t>
            </a:fld>
            <a:endParaRPr lang="ru-RU" alt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Элементы теории функциональных зависимостей (2</a:t>
            </a:r>
            <a:r>
              <a:rPr lang="en-US" altLang="ru-RU" sz="2400"/>
              <a:t>4</a:t>
            </a:r>
            <a:r>
              <a:rPr lang="ru-RU" altLang="ru-RU" sz="2400"/>
              <a:t>)</a:t>
            </a:r>
            <a:br>
              <a:rPr lang="ru-RU" altLang="ru-RU" sz="2400"/>
            </a:br>
            <a:r>
              <a:rPr lang="ru-RU" altLang="ru-RU" sz="2000"/>
              <a:t>Базовые определения и утверждения (2</a:t>
            </a:r>
            <a:r>
              <a:rPr lang="en-US" altLang="ru-RU" sz="2000"/>
              <a:t>3</a:t>
            </a:r>
            <a:r>
              <a:rPr lang="ru-RU" altLang="ru-RU" sz="2000"/>
              <a:t>)</a:t>
            </a:r>
            <a:r>
              <a:rPr lang="ru-RU" altLang="ru-RU" sz="3800"/>
              <a:t> 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lnSpc>
                <a:spcPct val="80000"/>
              </a:lnSpc>
            </a:pPr>
            <a:r>
              <a:rPr lang="ru-RU" altLang="ru-RU" sz="1800" i="1"/>
              <a:t>Для любого множества FD S существует (и даже может быть построено) эквивалентное ему минимальное множество S-</a:t>
            </a:r>
            <a:endParaRPr lang="ru-RU" altLang="ru-RU" sz="1800"/>
          </a:p>
          <a:p>
            <a:pPr marL="571500" indent="-571500">
              <a:lnSpc>
                <a:spcPct val="80000"/>
              </a:lnSpc>
            </a:pPr>
            <a:r>
              <a:rPr lang="ru-RU" altLang="ru-RU" sz="1800"/>
              <a:t>Приведем общую схему построения </a:t>
            </a:r>
            <a:r>
              <a:rPr lang="ru-RU" altLang="ru-RU" sz="1800" i="1"/>
              <a:t>S-</a:t>
            </a:r>
            <a:r>
              <a:rPr lang="ru-RU" altLang="ru-RU" sz="1800"/>
              <a:t> по заданному множеству FD </a:t>
            </a:r>
            <a:r>
              <a:rPr lang="ru-RU" altLang="ru-RU" sz="1800" i="1"/>
              <a:t>S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600"/>
              <a:t>Используя аксиому декомпозиции, мы можем привести множество </a:t>
            </a:r>
            <a:r>
              <a:rPr lang="ru-RU" altLang="ru-RU" sz="1600" i="1"/>
              <a:t>S </a:t>
            </a:r>
            <a:r>
              <a:rPr lang="ru-RU" altLang="ru-RU" sz="1600"/>
              <a:t>к эквивалентному множеству FD </a:t>
            </a:r>
            <a:r>
              <a:rPr lang="ru-RU" altLang="ru-RU" sz="1600" i="1"/>
              <a:t>S</a:t>
            </a:r>
            <a:r>
              <a:rPr lang="ru-RU" altLang="ru-RU" sz="1600"/>
              <a:t>1, правые части FD которого содержат только одноэлементные множества (простые атрибуты)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600"/>
              <a:t>Для каждой FD из </a:t>
            </a:r>
            <a:r>
              <a:rPr lang="ru-RU" altLang="ru-RU" sz="1600" i="1"/>
              <a:t>S</a:t>
            </a:r>
            <a:r>
              <a:rPr lang="ru-RU" altLang="ru-RU" sz="1600"/>
              <a:t>1, детерминант </a:t>
            </a:r>
            <a:r>
              <a:rPr lang="en-US" altLang="ru-RU" sz="1600" i="1"/>
              <a:t>L </a:t>
            </a:r>
            <a:r>
              <a:rPr lang="ru-RU" altLang="ru-RU" sz="1600"/>
              <a:t>{</a:t>
            </a:r>
            <a:r>
              <a:rPr lang="en-US" altLang="ru-RU" sz="1600" i="1"/>
              <a:t>L</a:t>
            </a:r>
            <a:r>
              <a:rPr lang="ru-RU" altLang="ru-RU" sz="1600"/>
              <a:t>1, </a:t>
            </a:r>
            <a:r>
              <a:rPr lang="en-US" altLang="ru-RU" sz="1600" i="1"/>
              <a:t>L</a:t>
            </a:r>
            <a:r>
              <a:rPr lang="ru-RU" altLang="ru-RU" sz="1600"/>
              <a:t>2, …, </a:t>
            </a:r>
            <a:r>
              <a:rPr lang="en-US" altLang="ru-RU" sz="1600" i="1"/>
              <a:t>L</a:t>
            </a:r>
            <a:r>
              <a:rPr lang="ru-RU" altLang="ru-RU" sz="1600" i="1"/>
              <a:t>n</a:t>
            </a:r>
            <a:r>
              <a:rPr lang="ru-RU" altLang="ru-RU" sz="1600"/>
              <a:t>} которой содержит более одного атрибута, будем пытаться удалять атрибуты </a:t>
            </a:r>
            <a:r>
              <a:rPr lang="en-US" altLang="ru-RU" sz="1600" i="1"/>
              <a:t>Li </a:t>
            </a:r>
            <a:r>
              <a:rPr lang="ru-RU" altLang="ru-RU" sz="1600"/>
              <a:t>(</a:t>
            </a:r>
            <a:r>
              <a:rPr lang="en-US" altLang="ru-RU" sz="1600" i="1"/>
              <a:t>i</a:t>
            </a:r>
            <a:r>
              <a:rPr lang="ru-RU" altLang="ru-RU" sz="1600" i="1"/>
              <a:t> = </a:t>
            </a:r>
            <a:r>
              <a:rPr lang="ru-RU" altLang="ru-RU" sz="1600"/>
              <a:t>1, 2, …, </a:t>
            </a:r>
            <a:r>
              <a:rPr lang="en-US" altLang="ru-RU" sz="1600" i="1"/>
              <a:t>n</a:t>
            </a:r>
            <a:r>
              <a:rPr lang="ru-RU" altLang="ru-RU" sz="1600"/>
              <a:t>), получая множество FD </a:t>
            </a:r>
            <a:r>
              <a:rPr lang="ru-RU" altLang="ru-RU" sz="1600" i="1"/>
              <a:t>S</a:t>
            </a:r>
            <a:r>
              <a:rPr lang="ru-RU" altLang="ru-RU" sz="1600"/>
              <a:t>2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600"/>
              <a:t>Если после удаления атрибута </a:t>
            </a:r>
            <a:r>
              <a:rPr lang="en-US" altLang="ru-RU" sz="1600" i="1"/>
              <a:t>Li </a:t>
            </a:r>
            <a:r>
              <a:rPr lang="ru-RU" altLang="ru-RU" sz="1600"/>
              <a:t>множество </a:t>
            </a:r>
            <a:r>
              <a:rPr lang="ru-RU" altLang="ru-RU" sz="1600" i="1"/>
              <a:t>S</a:t>
            </a:r>
            <a:r>
              <a:rPr lang="ru-RU" altLang="ru-RU" sz="1600"/>
              <a:t>2</a:t>
            </a:r>
            <a:r>
              <a:rPr lang="ru-RU" altLang="ru-RU" sz="1600" i="1"/>
              <a:t> </a:t>
            </a:r>
            <a:r>
              <a:rPr lang="ru-RU" altLang="ru-RU" sz="1600"/>
              <a:t>оказывается эквивалентным множеству </a:t>
            </a:r>
            <a:r>
              <a:rPr lang="ru-RU" altLang="ru-RU" sz="1600" i="1"/>
              <a:t>S</a:t>
            </a:r>
            <a:r>
              <a:rPr lang="ru-RU" altLang="ru-RU" sz="1600"/>
              <a:t>1, то этот атрибут удаляется, и пробуется следующий атрибут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600"/>
              <a:t>Назовем </a:t>
            </a:r>
            <a:r>
              <a:rPr lang="ru-RU" altLang="ru-RU" sz="1600" i="1"/>
              <a:t>S</a:t>
            </a:r>
            <a:r>
              <a:rPr lang="ru-RU" altLang="ru-RU" sz="1600"/>
              <a:t>3</a:t>
            </a:r>
            <a:r>
              <a:rPr lang="ru-RU" altLang="ru-RU" sz="1600" i="1"/>
              <a:t> </a:t>
            </a:r>
            <a:r>
              <a:rPr lang="ru-RU" altLang="ru-RU" sz="1600"/>
              <a:t>множество FD, полученное путем допустимого удаления атрибутов из всех детерминантов FD множества </a:t>
            </a:r>
            <a:r>
              <a:rPr lang="ru-RU" altLang="ru-RU" sz="1600" i="1"/>
              <a:t>S</a:t>
            </a:r>
            <a:r>
              <a:rPr lang="ru-RU" altLang="ru-RU" sz="1600"/>
              <a:t>1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600"/>
              <a:t>Для каждой FD </a:t>
            </a:r>
            <a:r>
              <a:rPr lang="ru-RU" altLang="ru-RU" sz="1600" i="1"/>
              <a:t>f </a:t>
            </a:r>
            <a:r>
              <a:rPr lang="ru-RU" altLang="ru-RU" sz="1600"/>
              <a:t>из множества </a:t>
            </a:r>
            <a:r>
              <a:rPr lang="ru-RU" altLang="ru-RU" sz="1600" i="1"/>
              <a:t>S</a:t>
            </a:r>
            <a:r>
              <a:rPr lang="ru-RU" altLang="ru-RU" sz="1600"/>
              <a:t>3</a:t>
            </a:r>
            <a:r>
              <a:rPr lang="ru-RU" altLang="ru-RU" sz="1600" i="1"/>
              <a:t> </a:t>
            </a:r>
            <a:r>
              <a:rPr lang="ru-RU" altLang="ru-RU" sz="1600"/>
              <a:t>будем проверять эквивалентность множеств </a:t>
            </a:r>
            <a:r>
              <a:rPr lang="ru-RU" altLang="ru-RU" sz="1600" i="1"/>
              <a:t>S</a:t>
            </a:r>
            <a:r>
              <a:rPr lang="ru-RU" altLang="ru-RU" sz="1600"/>
              <a:t>3</a:t>
            </a:r>
            <a:r>
              <a:rPr lang="ru-RU" altLang="ru-RU" sz="1600" i="1"/>
              <a:t> </a:t>
            </a:r>
            <a:r>
              <a:rPr lang="ru-RU" altLang="ru-RU" sz="1600"/>
              <a:t>и </a:t>
            </a:r>
            <a:r>
              <a:rPr lang="ru-RU" altLang="ru-RU" sz="1600" i="1"/>
              <a:t>S</a:t>
            </a:r>
            <a:r>
              <a:rPr lang="ru-RU" altLang="ru-RU" sz="1600"/>
              <a:t>3</a:t>
            </a:r>
            <a:r>
              <a:rPr lang="ru-RU" altLang="ru-RU" sz="1600" i="1"/>
              <a:t> </a:t>
            </a:r>
            <a:r>
              <a:rPr lang="ru-RU" altLang="ru-RU" sz="1600"/>
              <a:t>MINUS {</a:t>
            </a:r>
            <a:r>
              <a:rPr lang="ru-RU" altLang="ru-RU" sz="1600" i="1"/>
              <a:t>f</a:t>
            </a:r>
            <a:r>
              <a:rPr lang="ru-RU" altLang="ru-RU" sz="1600"/>
              <a:t>}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600"/>
              <a:t>Если эти множества оказываются эквивалентными, удалим </a:t>
            </a:r>
            <a:r>
              <a:rPr lang="ru-RU" altLang="ru-RU" sz="1600" i="1"/>
              <a:t>f </a:t>
            </a:r>
            <a:r>
              <a:rPr lang="ru-RU" altLang="ru-RU" sz="1600"/>
              <a:t>из множества </a:t>
            </a:r>
            <a:r>
              <a:rPr lang="ru-RU" altLang="ru-RU" sz="1600" i="1"/>
              <a:t>S</a:t>
            </a:r>
            <a:r>
              <a:rPr lang="ru-RU" altLang="ru-RU" sz="1600"/>
              <a:t>3, и в заключение получим множество </a:t>
            </a:r>
            <a:r>
              <a:rPr lang="ru-RU" altLang="ru-RU" sz="1600" i="1"/>
              <a:t>S</a:t>
            </a:r>
            <a:r>
              <a:rPr lang="ru-RU" altLang="ru-RU" sz="1600"/>
              <a:t>4, которое минимально и по построению эквивалентно исходному множеству FD </a:t>
            </a:r>
            <a:r>
              <a:rPr lang="ru-RU" altLang="ru-RU" sz="1600" i="1"/>
              <a:t>S</a:t>
            </a:r>
            <a:r>
              <a:rPr lang="ru-RU" altLang="ru-RU" sz="16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817E3-2256-4CDC-8B49-56C7C6B4D398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93414-C847-424A-8C41-41E0233DE61A}" type="slidenum">
              <a:rPr lang="ru-RU" altLang="en-US"/>
              <a:pPr/>
              <a:t>36</a:t>
            </a:fld>
            <a:endParaRPr lang="ru-RU" alt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Элементы теории функциональных зависимостей (2</a:t>
            </a:r>
            <a:r>
              <a:rPr lang="en-US" altLang="ru-RU" sz="2400"/>
              <a:t>5</a:t>
            </a:r>
            <a:r>
              <a:rPr lang="ru-RU" altLang="ru-RU" sz="2400"/>
              <a:t>)</a:t>
            </a:r>
            <a:br>
              <a:rPr lang="ru-RU" altLang="ru-RU" sz="2400"/>
            </a:br>
            <a:r>
              <a:rPr lang="ru-RU" altLang="ru-RU" sz="2000"/>
              <a:t>Базовые определения и утверждения (2</a:t>
            </a:r>
            <a:r>
              <a:rPr lang="en-US" altLang="ru-RU" sz="2000"/>
              <a:t>4</a:t>
            </a:r>
            <a:r>
              <a:rPr lang="ru-RU" altLang="ru-RU" sz="2000"/>
              <a:t>)</a:t>
            </a:r>
            <a:r>
              <a:rPr lang="ru-RU" altLang="ru-RU" sz="3800"/>
              <a:t>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lnSpc>
                <a:spcPct val="80000"/>
              </a:lnSpc>
            </a:pPr>
            <a:r>
              <a:rPr lang="ru-RU" altLang="ru-RU" sz="1800"/>
              <a:t>Пусть, например, имеется переменная отношения </a:t>
            </a:r>
            <a:r>
              <a:rPr lang="ru-RU" altLang="ru-RU" sz="1800" i="1"/>
              <a:t>r </a:t>
            </a:r>
            <a:r>
              <a:rPr lang="ru-RU" altLang="ru-RU" sz="1800"/>
              <a:t>с заголовком {</a:t>
            </a:r>
            <a:r>
              <a:rPr lang="ru-RU" altLang="ru-RU" sz="1800" i="1"/>
              <a:t>A</a:t>
            </a:r>
            <a:r>
              <a:rPr lang="ru-RU" altLang="ru-RU" sz="1800"/>
              <a:t>, </a:t>
            </a:r>
            <a:r>
              <a:rPr lang="ru-RU" altLang="ru-RU" sz="1800" i="1"/>
              <a:t>B</a:t>
            </a:r>
            <a:r>
              <a:rPr lang="ru-RU" altLang="ru-RU" sz="1800"/>
              <a:t>, </a:t>
            </a:r>
            <a:r>
              <a:rPr lang="ru-RU" altLang="ru-RU" sz="1800" i="1"/>
              <a:t>C</a:t>
            </a:r>
            <a:r>
              <a:rPr lang="ru-RU" altLang="ru-RU" sz="1800"/>
              <a:t>, </a:t>
            </a:r>
            <a:r>
              <a:rPr lang="ru-RU" altLang="ru-RU" sz="1800" i="1"/>
              <a:t>D</a:t>
            </a:r>
            <a:r>
              <a:rPr lang="ru-RU" altLang="ru-RU" sz="1800"/>
              <a:t>}, и задано множество </a:t>
            </a:r>
            <a:r>
              <a:rPr lang="en-US" altLang="ru-RU" sz="1800"/>
              <a:t>FD </a:t>
            </a:r>
            <a:r>
              <a:rPr lang="ru-RU" altLang="ru-RU" sz="1800"/>
              <a:t/>
            </a:r>
            <a:br>
              <a:rPr lang="ru-RU" altLang="ru-RU" sz="1800"/>
            </a:br>
            <a:r>
              <a:rPr lang="en-US" altLang="ru-RU" sz="1800" i="1"/>
              <a:t>S </a:t>
            </a:r>
            <a:r>
              <a:rPr lang="ru-RU" altLang="ru-RU" sz="1800"/>
              <a:t>= {</a:t>
            </a:r>
            <a:r>
              <a:rPr lang="en-US" altLang="ru-RU" sz="1800" i="1"/>
              <a:t>A </a:t>
            </a:r>
            <a:r>
              <a:rPr lang="ru-RU" altLang="ru-RU" sz="1800">
                <a:sym typeface="Symbol" panose="05050102010706020507" pitchFamily="18" charset="2"/>
              </a:rPr>
              <a:t></a:t>
            </a:r>
            <a:r>
              <a:rPr lang="ru-RU" altLang="ru-RU" sz="1800"/>
              <a:t> </a:t>
            </a:r>
            <a:r>
              <a:rPr lang="en-US" altLang="ru-RU" sz="1800" i="1"/>
              <a:t>B</a:t>
            </a:r>
            <a:r>
              <a:rPr lang="ru-RU" altLang="ru-RU" sz="1800"/>
              <a:t>, </a:t>
            </a:r>
            <a:r>
              <a:rPr lang="en-US" altLang="ru-RU" sz="1800" i="1"/>
              <a:t>A </a:t>
            </a:r>
            <a:r>
              <a:rPr lang="ru-RU" altLang="ru-RU" sz="1800">
                <a:sym typeface="Symbol" panose="05050102010706020507" pitchFamily="18" charset="2"/>
              </a:rPr>
              <a:t></a:t>
            </a:r>
            <a:r>
              <a:rPr lang="ru-RU" altLang="ru-RU" sz="1800"/>
              <a:t> </a:t>
            </a:r>
            <a:r>
              <a:rPr lang="en-US" altLang="ru-RU" sz="1800" i="1"/>
              <a:t>BC</a:t>
            </a:r>
            <a:r>
              <a:rPr lang="ru-RU" altLang="ru-RU" sz="1800"/>
              <a:t>, </a:t>
            </a:r>
            <a:r>
              <a:rPr lang="en-US" altLang="ru-RU" sz="1800" i="1"/>
              <a:t>AB </a:t>
            </a:r>
            <a:r>
              <a:rPr lang="ru-RU" altLang="ru-RU" sz="1800">
                <a:sym typeface="Symbol" panose="05050102010706020507" pitchFamily="18" charset="2"/>
              </a:rPr>
              <a:t></a:t>
            </a:r>
            <a:r>
              <a:rPr lang="ru-RU" altLang="ru-RU" sz="1800"/>
              <a:t> </a:t>
            </a:r>
            <a:r>
              <a:rPr lang="en-US" altLang="ru-RU" sz="1800" i="1"/>
              <a:t>C</a:t>
            </a:r>
            <a:r>
              <a:rPr lang="ru-RU" altLang="ru-RU" sz="1800"/>
              <a:t>, </a:t>
            </a:r>
            <a:r>
              <a:rPr lang="en-US" altLang="ru-RU" sz="1800" i="1"/>
              <a:t>AC </a:t>
            </a:r>
            <a:r>
              <a:rPr lang="ru-RU" altLang="ru-RU" sz="1800">
                <a:sym typeface="Symbol" panose="05050102010706020507" pitchFamily="18" charset="2"/>
              </a:rPr>
              <a:t></a:t>
            </a:r>
            <a:r>
              <a:rPr lang="ru-RU" altLang="ru-RU" sz="1800"/>
              <a:t> </a:t>
            </a:r>
            <a:r>
              <a:rPr lang="en-US" altLang="ru-RU" sz="1800" i="1"/>
              <a:t>D</a:t>
            </a:r>
            <a:r>
              <a:rPr lang="ru-RU" altLang="ru-RU" sz="1800"/>
              <a:t>, </a:t>
            </a:r>
            <a:r>
              <a:rPr lang="en-US" altLang="ru-RU" sz="1800" i="1"/>
              <a:t>B </a:t>
            </a:r>
            <a:r>
              <a:rPr lang="ru-RU" altLang="ru-RU" sz="1800">
                <a:sym typeface="Symbol" panose="05050102010706020507" pitchFamily="18" charset="2"/>
              </a:rPr>
              <a:t></a:t>
            </a:r>
            <a:r>
              <a:rPr lang="ru-RU" altLang="ru-RU" sz="1800"/>
              <a:t> </a:t>
            </a:r>
            <a:r>
              <a:rPr lang="en-US" altLang="ru-RU" sz="1800" i="1"/>
              <a:t>C</a:t>
            </a:r>
            <a:r>
              <a:rPr lang="ru-RU" altLang="ru-RU" sz="1800"/>
              <a:t>} </a:t>
            </a:r>
          </a:p>
          <a:p>
            <a:pPr marL="571500" indent="-571500">
              <a:lnSpc>
                <a:spcPct val="80000"/>
              </a:lnSpc>
            </a:pPr>
            <a:r>
              <a:rPr lang="ru-RU" altLang="ru-RU" sz="1800"/>
              <a:t>По аксиоме декомпозиции </a:t>
            </a:r>
            <a:r>
              <a:rPr lang="ru-RU" altLang="ru-RU" sz="1800" i="1"/>
              <a:t>S </a:t>
            </a:r>
            <a:r>
              <a:rPr lang="ru-RU" altLang="ru-RU" sz="1800"/>
              <a:t>эквивалентно множеству </a:t>
            </a:r>
            <a:br>
              <a:rPr lang="ru-RU" altLang="ru-RU" sz="1800"/>
            </a:br>
            <a:r>
              <a:rPr lang="ru-RU" altLang="ru-RU" sz="1800"/>
              <a:t>{</a:t>
            </a:r>
            <a:r>
              <a:rPr lang="ru-RU" altLang="ru-RU" sz="1800" i="1"/>
              <a:t>A </a:t>
            </a:r>
            <a:r>
              <a:rPr lang="ru-RU" altLang="ru-RU" sz="1800">
                <a:sym typeface="Symbol" panose="05050102010706020507" pitchFamily="18" charset="2"/>
              </a:rPr>
              <a:t></a:t>
            </a:r>
            <a:r>
              <a:rPr lang="ru-RU" altLang="ru-RU" sz="1800"/>
              <a:t> </a:t>
            </a:r>
            <a:r>
              <a:rPr lang="ru-RU" altLang="ru-RU" sz="1800" i="1"/>
              <a:t>B</a:t>
            </a:r>
            <a:r>
              <a:rPr lang="ru-RU" altLang="ru-RU" sz="1800"/>
              <a:t>, </a:t>
            </a:r>
            <a:r>
              <a:rPr lang="ru-RU" altLang="ru-RU" sz="1800" i="1"/>
              <a:t>A </a:t>
            </a:r>
            <a:r>
              <a:rPr lang="ru-RU" altLang="ru-RU" sz="1800">
                <a:sym typeface="Symbol" panose="05050102010706020507" pitchFamily="18" charset="2"/>
              </a:rPr>
              <a:t></a:t>
            </a:r>
            <a:r>
              <a:rPr lang="ru-RU" altLang="ru-RU" sz="1800"/>
              <a:t> </a:t>
            </a:r>
            <a:r>
              <a:rPr lang="ru-RU" altLang="ru-RU" sz="1800" i="1"/>
              <a:t>C</a:t>
            </a:r>
            <a:r>
              <a:rPr lang="ru-RU" altLang="ru-RU" sz="1800"/>
              <a:t>, </a:t>
            </a:r>
            <a:r>
              <a:rPr lang="ru-RU" altLang="ru-RU" sz="1800" i="1"/>
              <a:t>AB </a:t>
            </a:r>
            <a:r>
              <a:rPr lang="ru-RU" altLang="ru-RU" sz="1800">
                <a:sym typeface="Symbol" panose="05050102010706020507" pitchFamily="18" charset="2"/>
              </a:rPr>
              <a:t></a:t>
            </a:r>
            <a:r>
              <a:rPr lang="ru-RU" altLang="ru-RU" sz="1800"/>
              <a:t> </a:t>
            </a:r>
            <a:r>
              <a:rPr lang="ru-RU" altLang="ru-RU" sz="1800" i="1"/>
              <a:t>C</a:t>
            </a:r>
            <a:r>
              <a:rPr lang="ru-RU" altLang="ru-RU" sz="1800"/>
              <a:t>, </a:t>
            </a:r>
            <a:r>
              <a:rPr lang="ru-RU" altLang="ru-RU" sz="1800" i="1"/>
              <a:t>AC </a:t>
            </a:r>
            <a:r>
              <a:rPr lang="ru-RU" altLang="ru-RU" sz="1800">
                <a:sym typeface="Symbol" panose="05050102010706020507" pitchFamily="18" charset="2"/>
              </a:rPr>
              <a:t></a:t>
            </a:r>
            <a:r>
              <a:rPr lang="ru-RU" altLang="ru-RU" sz="1800"/>
              <a:t> </a:t>
            </a:r>
            <a:r>
              <a:rPr lang="ru-RU" altLang="ru-RU" sz="1800" i="1"/>
              <a:t>D</a:t>
            </a:r>
            <a:r>
              <a:rPr lang="ru-RU" altLang="ru-RU" sz="1800"/>
              <a:t>, </a:t>
            </a:r>
            <a:r>
              <a:rPr lang="ru-RU" altLang="ru-RU" sz="1800" i="1"/>
              <a:t>B </a:t>
            </a:r>
            <a:r>
              <a:rPr lang="ru-RU" altLang="ru-RU" sz="1800">
                <a:sym typeface="Symbol" panose="05050102010706020507" pitchFamily="18" charset="2"/>
              </a:rPr>
              <a:t></a:t>
            </a:r>
            <a:r>
              <a:rPr lang="ru-RU" altLang="ru-RU" sz="1800"/>
              <a:t> </a:t>
            </a:r>
            <a:r>
              <a:rPr lang="ru-RU" altLang="ru-RU" sz="1800" i="1"/>
              <a:t>C</a:t>
            </a:r>
            <a:r>
              <a:rPr lang="ru-RU" altLang="ru-RU" sz="1800"/>
              <a:t>}</a:t>
            </a:r>
          </a:p>
          <a:p>
            <a:pPr marL="571500" indent="-571500">
              <a:lnSpc>
                <a:spcPct val="80000"/>
              </a:lnSpc>
            </a:pPr>
            <a:r>
              <a:rPr lang="ru-RU" altLang="ru-RU" sz="1800"/>
              <a:t>В детерминанте FD </a:t>
            </a:r>
            <a:r>
              <a:rPr lang="ru-RU" altLang="ru-RU" sz="1800" i="1"/>
              <a:t>AC </a:t>
            </a:r>
            <a:r>
              <a:rPr lang="ru-RU" altLang="ru-RU" sz="1800">
                <a:sym typeface="Symbol" panose="05050102010706020507" pitchFamily="18" charset="2"/>
              </a:rPr>
              <a:t></a:t>
            </a:r>
            <a:r>
              <a:rPr lang="ru-RU" altLang="ru-RU" sz="1800"/>
              <a:t> </a:t>
            </a:r>
            <a:r>
              <a:rPr lang="ru-RU" altLang="ru-RU" sz="1800" i="1"/>
              <a:t>D </a:t>
            </a:r>
            <a:r>
              <a:rPr lang="ru-RU" altLang="ru-RU" sz="1800"/>
              <a:t>можно удалить атрибут </a:t>
            </a:r>
            <a:r>
              <a:rPr lang="ru-RU" altLang="ru-RU" sz="1800" i="1"/>
              <a:t>C</a:t>
            </a:r>
            <a:r>
              <a:rPr lang="ru-RU" altLang="ru-RU" sz="1800"/>
              <a:t>, поскольку 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600"/>
              <a:t>по аксиоме пополнения из наличия FD </a:t>
            </a:r>
            <a:r>
              <a:rPr lang="ru-RU" altLang="ru-RU" sz="1600" i="1"/>
              <a:t>A </a:t>
            </a:r>
            <a:r>
              <a:rPr lang="ru-RU" altLang="ru-RU" sz="1600">
                <a:sym typeface="Symbol" panose="05050102010706020507" pitchFamily="18" charset="2"/>
              </a:rPr>
              <a:t></a:t>
            </a:r>
            <a:r>
              <a:rPr lang="ru-RU" altLang="ru-RU" sz="1600"/>
              <a:t> </a:t>
            </a:r>
            <a:r>
              <a:rPr lang="ru-RU" altLang="ru-RU" sz="1600" i="1"/>
              <a:t>C </a:t>
            </a:r>
            <a:r>
              <a:rPr lang="ru-RU" altLang="ru-RU" sz="1600"/>
              <a:t>следует наличие </a:t>
            </a:r>
            <a:r>
              <a:rPr lang="en-US" altLang="ru-RU" sz="1600"/>
              <a:t>FD </a:t>
            </a:r>
            <a:r>
              <a:rPr lang="ru-RU" altLang="ru-RU" sz="1600" i="1"/>
              <a:t>A </a:t>
            </a:r>
            <a:r>
              <a:rPr lang="ru-RU" altLang="ru-RU" sz="1600">
                <a:sym typeface="Symbol" panose="05050102010706020507" pitchFamily="18" charset="2"/>
              </a:rPr>
              <a:t></a:t>
            </a:r>
            <a:r>
              <a:rPr lang="ru-RU" altLang="ru-RU" sz="1600"/>
              <a:t> </a:t>
            </a:r>
            <a:r>
              <a:rPr lang="ru-RU" altLang="ru-RU" sz="1600" i="1"/>
              <a:t>AC</a:t>
            </a:r>
            <a:r>
              <a:rPr lang="ru-RU" altLang="ru-RU" sz="1600"/>
              <a:t>; 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600"/>
              <a:t>по аксиоме транзитивности выводится FD </a:t>
            </a:r>
            <a:r>
              <a:rPr lang="ru-RU" altLang="ru-RU" sz="1600" i="1"/>
              <a:t>A </a:t>
            </a:r>
            <a:r>
              <a:rPr lang="ru-RU" altLang="ru-RU" sz="1600">
                <a:sym typeface="Symbol" panose="05050102010706020507" pitchFamily="18" charset="2"/>
              </a:rPr>
              <a:t></a:t>
            </a:r>
            <a:r>
              <a:rPr lang="ru-RU" altLang="ru-RU" sz="1600"/>
              <a:t> </a:t>
            </a:r>
            <a:r>
              <a:rPr lang="ru-RU" altLang="ru-RU" sz="1600" i="1"/>
              <a:t>D</a:t>
            </a:r>
            <a:r>
              <a:rPr lang="ru-RU" altLang="ru-RU" sz="1600"/>
              <a:t>, и поэтому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600"/>
              <a:t>атрибут </a:t>
            </a:r>
            <a:r>
              <a:rPr lang="ru-RU" altLang="ru-RU" sz="1600" i="1"/>
              <a:t>C </a:t>
            </a:r>
            <a:r>
              <a:rPr lang="ru-RU" altLang="ru-RU" sz="1600"/>
              <a:t>в детерминанте FD </a:t>
            </a:r>
            <a:r>
              <a:rPr lang="ru-RU" altLang="ru-RU" sz="1600" i="1"/>
              <a:t>AC </a:t>
            </a:r>
            <a:r>
              <a:rPr lang="ru-RU" altLang="ru-RU" sz="1600">
                <a:sym typeface="Symbol" panose="05050102010706020507" pitchFamily="18" charset="2"/>
              </a:rPr>
              <a:t></a:t>
            </a:r>
            <a:r>
              <a:rPr lang="ru-RU" altLang="ru-RU" sz="1600"/>
              <a:t> </a:t>
            </a:r>
            <a:r>
              <a:rPr lang="ru-RU" altLang="ru-RU" sz="1600" i="1"/>
              <a:t>D </a:t>
            </a:r>
            <a:r>
              <a:rPr lang="ru-RU" altLang="ru-RU" sz="1600"/>
              <a:t>является избыточным</a:t>
            </a:r>
            <a:r>
              <a:rPr lang="ru-RU" altLang="ru-RU" sz="1800"/>
              <a:t> </a:t>
            </a:r>
          </a:p>
          <a:p>
            <a:pPr marL="571500" indent="-571500">
              <a:lnSpc>
                <a:spcPct val="80000"/>
              </a:lnSpc>
            </a:pPr>
            <a:r>
              <a:rPr lang="ru-RU" altLang="ru-RU" sz="1800"/>
              <a:t>FD </a:t>
            </a:r>
            <a:r>
              <a:rPr lang="en-US" altLang="ru-RU" sz="1800" i="1"/>
              <a:t>AB </a:t>
            </a:r>
            <a:r>
              <a:rPr lang="ru-RU" altLang="ru-RU" sz="1800">
                <a:sym typeface="Symbol" panose="05050102010706020507" pitchFamily="18" charset="2"/>
              </a:rPr>
              <a:t></a:t>
            </a:r>
            <a:r>
              <a:rPr lang="ru-RU" altLang="ru-RU" sz="1800"/>
              <a:t> </a:t>
            </a:r>
            <a:r>
              <a:rPr lang="en-US" altLang="ru-RU" sz="1800" i="1"/>
              <a:t>C </a:t>
            </a:r>
            <a:r>
              <a:rPr lang="ru-RU" altLang="ru-RU" sz="1800"/>
              <a:t>может быть удалена, поскольку может быть выведена из FD </a:t>
            </a:r>
            <a:r>
              <a:rPr lang="ru-RU" altLang="ru-RU" sz="1800" i="1"/>
              <a:t>A </a:t>
            </a:r>
            <a:r>
              <a:rPr lang="ru-RU" altLang="ru-RU" sz="1800">
                <a:sym typeface="Symbol" panose="05050102010706020507" pitchFamily="18" charset="2"/>
              </a:rPr>
              <a:t></a:t>
            </a:r>
            <a:r>
              <a:rPr lang="ru-RU" altLang="ru-RU" sz="1800"/>
              <a:t> </a:t>
            </a:r>
            <a:r>
              <a:rPr lang="ru-RU" altLang="ru-RU" sz="1800" i="1"/>
              <a:t>C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600"/>
              <a:t>по аксиоме пополнения из этой FD выводится </a:t>
            </a:r>
            <a:r>
              <a:rPr lang="en-US" altLang="ru-RU" sz="1600"/>
              <a:t>FD </a:t>
            </a:r>
            <a:r>
              <a:rPr lang="ru-RU" altLang="ru-RU" sz="1600" i="1"/>
              <a:t>AB </a:t>
            </a:r>
            <a:r>
              <a:rPr lang="ru-RU" altLang="ru-RU" sz="1600">
                <a:sym typeface="Symbol" panose="05050102010706020507" pitchFamily="18" charset="2"/>
              </a:rPr>
              <a:t></a:t>
            </a:r>
            <a:r>
              <a:rPr lang="ru-RU" altLang="ru-RU" sz="1600"/>
              <a:t> </a:t>
            </a:r>
            <a:r>
              <a:rPr lang="ru-RU" altLang="ru-RU" sz="1600" i="1"/>
              <a:t>BC</a:t>
            </a:r>
            <a:r>
              <a:rPr lang="ru-RU" altLang="ru-RU" sz="1600"/>
              <a:t>, 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600"/>
              <a:t>а по аксиоме декомпозиции далее выводится </a:t>
            </a:r>
            <a:r>
              <a:rPr lang="en-US" altLang="ru-RU" sz="1600" i="1"/>
              <a:t>AB </a:t>
            </a:r>
            <a:r>
              <a:rPr lang="ru-RU" altLang="ru-RU" sz="1600">
                <a:sym typeface="Symbol" panose="05050102010706020507" pitchFamily="18" charset="2"/>
              </a:rPr>
              <a:t></a:t>
            </a:r>
            <a:r>
              <a:rPr lang="ru-RU" altLang="ru-RU" sz="1600"/>
              <a:t> </a:t>
            </a:r>
            <a:r>
              <a:rPr lang="en-US" altLang="ru-RU" sz="1600" i="1"/>
              <a:t>C</a:t>
            </a:r>
            <a:r>
              <a:rPr lang="ru-RU" altLang="ru-RU" sz="1600"/>
              <a:t> </a:t>
            </a:r>
          </a:p>
          <a:p>
            <a:pPr marL="571500" indent="-571500">
              <a:lnSpc>
                <a:spcPct val="80000"/>
              </a:lnSpc>
            </a:pPr>
            <a:r>
              <a:rPr lang="ru-RU" altLang="ru-RU" sz="1800"/>
              <a:t>Наконец, FD </a:t>
            </a:r>
            <a:r>
              <a:rPr lang="ru-RU" altLang="ru-RU" sz="1800" i="1"/>
              <a:t>A </a:t>
            </a:r>
            <a:r>
              <a:rPr lang="ru-RU" altLang="ru-RU" sz="1800">
                <a:sym typeface="Symbol" panose="05050102010706020507" pitchFamily="18" charset="2"/>
              </a:rPr>
              <a:t></a:t>
            </a:r>
            <a:r>
              <a:rPr lang="ru-RU" altLang="ru-RU" sz="1800"/>
              <a:t> </a:t>
            </a:r>
            <a:r>
              <a:rPr lang="ru-RU" altLang="ru-RU" sz="1800" i="1"/>
              <a:t>C </a:t>
            </a:r>
            <a:r>
              <a:rPr lang="ru-RU" altLang="ru-RU" sz="1800"/>
              <a:t>тоже выводится по аксиоме транзитивности из FD </a:t>
            </a:r>
            <a:r>
              <a:rPr lang="en-US" altLang="ru-RU" sz="1800" i="1"/>
              <a:t>A </a:t>
            </a:r>
            <a:r>
              <a:rPr lang="ru-RU" altLang="ru-RU" sz="1800">
                <a:sym typeface="Symbol" panose="05050102010706020507" pitchFamily="18" charset="2"/>
              </a:rPr>
              <a:t></a:t>
            </a:r>
            <a:r>
              <a:rPr lang="ru-RU" altLang="ru-RU" sz="1800"/>
              <a:t> </a:t>
            </a:r>
            <a:r>
              <a:rPr lang="en-US" altLang="ru-RU" sz="1800" i="1"/>
              <a:t>B </a:t>
            </a:r>
            <a:r>
              <a:rPr lang="ru-RU" altLang="ru-RU" sz="1800"/>
              <a:t>и </a:t>
            </a:r>
            <a:r>
              <a:rPr lang="en-US" altLang="ru-RU" sz="1800" i="1"/>
              <a:t>B </a:t>
            </a:r>
            <a:r>
              <a:rPr lang="ru-RU" altLang="ru-RU" sz="1800">
                <a:sym typeface="Symbol" panose="05050102010706020507" pitchFamily="18" charset="2"/>
              </a:rPr>
              <a:t></a:t>
            </a:r>
            <a:r>
              <a:rPr lang="ru-RU" altLang="ru-RU" sz="1800"/>
              <a:t> </a:t>
            </a:r>
            <a:r>
              <a:rPr lang="en-US" altLang="ru-RU" sz="1800" i="1"/>
              <a:t>C</a:t>
            </a:r>
            <a:endParaRPr lang="ru-RU" altLang="ru-RU" sz="1800" i="1"/>
          </a:p>
          <a:p>
            <a:pPr marL="571500" indent="-571500">
              <a:lnSpc>
                <a:spcPct val="80000"/>
              </a:lnSpc>
            </a:pPr>
            <a:r>
              <a:rPr lang="ru-RU" altLang="ru-RU" sz="1800"/>
              <a:t>Таким образом, мы получаем множество </a:t>
            </a:r>
            <a:r>
              <a:rPr lang="en-US" altLang="ru-RU" sz="1800"/>
              <a:t>FD </a:t>
            </a:r>
            <a:r>
              <a:rPr lang="ru-RU" altLang="ru-RU" sz="1800"/>
              <a:t>{</a:t>
            </a:r>
            <a:r>
              <a:rPr lang="ru-RU" altLang="ru-RU" sz="1800" i="1"/>
              <a:t>A </a:t>
            </a:r>
            <a:r>
              <a:rPr lang="ru-RU" altLang="ru-RU" sz="1800">
                <a:sym typeface="Symbol" panose="05050102010706020507" pitchFamily="18" charset="2"/>
              </a:rPr>
              <a:t></a:t>
            </a:r>
            <a:r>
              <a:rPr lang="ru-RU" altLang="ru-RU" sz="1800"/>
              <a:t> </a:t>
            </a:r>
            <a:r>
              <a:rPr lang="ru-RU" altLang="ru-RU" sz="1800" i="1"/>
              <a:t>B</a:t>
            </a:r>
            <a:r>
              <a:rPr lang="ru-RU" altLang="ru-RU" sz="1800"/>
              <a:t>, </a:t>
            </a:r>
            <a:r>
              <a:rPr lang="ru-RU" altLang="ru-RU" sz="1800" i="1"/>
              <a:t>A </a:t>
            </a:r>
            <a:r>
              <a:rPr lang="ru-RU" altLang="ru-RU" sz="1800">
                <a:sym typeface="Symbol" panose="05050102010706020507" pitchFamily="18" charset="2"/>
              </a:rPr>
              <a:t></a:t>
            </a:r>
            <a:r>
              <a:rPr lang="ru-RU" altLang="ru-RU" sz="1800"/>
              <a:t> </a:t>
            </a:r>
            <a:r>
              <a:rPr lang="ru-RU" altLang="ru-RU" sz="1800" i="1"/>
              <a:t>D</a:t>
            </a:r>
            <a:r>
              <a:rPr lang="ru-RU" altLang="ru-RU" sz="1800"/>
              <a:t>, </a:t>
            </a:r>
            <a:r>
              <a:rPr lang="ru-RU" altLang="ru-RU" sz="1800" i="1"/>
              <a:t>B </a:t>
            </a:r>
            <a:r>
              <a:rPr lang="ru-RU" altLang="ru-RU" sz="1800">
                <a:sym typeface="Symbol" panose="05050102010706020507" pitchFamily="18" charset="2"/>
              </a:rPr>
              <a:t></a:t>
            </a:r>
            <a:r>
              <a:rPr lang="ru-RU" altLang="ru-RU" sz="1800"/>
              <a:t> </a:t>
            </a:r>
            <a:r>
              <a:rPr lang="ru-RU" altLang="ru-RU" sz="1800" i="1"/>
              <a:t>C</a:t>
            </a:r>
            <a:r>
              <a:rPr lang="ru-RU" altLang="ru-RU" sz="1800"/>
              <a:t>}, которое является минимальным и эквивалентно </a:t>
            </a:r>
            <a:r>
              <a:rPr lang="ru-RU" altLang="ru-RU" sz="1800" i="1"/>
              <a:t>S </a:t>
            </a:r>
            <a:r>
              <a:rPr lang="ru-RU" altLang="ru-RU" sz="1800"/>
              <a:t>по построению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782F-D56C-4C03-AEE4-B1051B95A636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D69-750C-4AC5-BF7E-A48AD731A441}" type="slidenum">
              <a:rPr lang="ru-RU" altLang="en-US"/>
              <a:pPr/>
              <a:t>37</a:t>
            </a:fld>
            <a:endParaRPr lang="ru-RU" alt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Элементы теории функциональных зависимостей (2</a:t>
            </a:r>
            <a:r>
              <a:rPr lang="en-US" altLang="ru-RU" sz="2400"/>
              <a:t>6</a:t>
            </a:r>
            <a:r>
              <a:rPr lang="ru-RU" altLang="ru-RU" sz="2400"/>
              <a:t>)</a:t>
            </a:r>
            <a:br>
              <a:rPr lang="ru-RU" altLang="ru-RU" sz="2400"/>
            </a:br>
            <a:r>
              <a:rPr lang="ru-RU" altLang="ru-RU" sz="2000"/>
              <a:t>Базовые определения и утверждения (2</a:t>
            </a:r>
            <a:r>
              <a:rPr lang="en-US" altLang="ru-RU" sz="2000"/>
              <a:t>5</a:t>
            </a:r>
            <a:r>
              <a:rPr lang="ru-RU" altLang="ru-RU" sz="2000"/>
              <a:t>)</a:t>
            </a:r>
            <a:r>
              <a:rPr lang="ru-RU" altLang="ru-RU" sz="3800"/>
              <a:t> 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lnSpc>
                <a:spcPct val="80000"/>
              </a:lnSpc>
            </a:pPr>
            <a:r>
              <a:rPr lang="ru-RU" altLang="ru-RU" sz="2400" b="1"/>
              <a:t>Определение 5.9. Минимальное покрытие множества FD</a:t>
            </a:r>
          </a:p>
          <a:p>
            <a:pPr marL="571500" indent="-5715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400"/>
              <a:t>	</a:t>
            </a:r>
            <a:br>
              <a:rPr lang="ru-RU" altLang="ru-RU" sz="2400"/>
            </a:br>
            <a:r>
              <a:rPr lang="ru-RU" altLang="ru-RU" sz="2400"/>
              <a:t>Минимальным покрытием множества FD </a:t>
            </a:r>
            <a:r>
              <a:rPr lang="ru-RU" altLang="ru-RU" sz="2400" i="1"/>
              <a:t>S </a:t>
            </a:r>
            <a:r>
              <a:rPr lang="ru-RU" altLang="ru-RU" sz="2400"/>
              <a:t>называется любое минимальное множество FD </a:t>
            </a:r>
            <a:r>
              <a:rPr lang="ru-RU" altLang="ru-RU" sz="2400" i="1"/>
              <a:t>S</a:t>
            </a:r>
            <a:r>
              <a:rPr lang="ru-RU" altLang="ru-RU" sz="2400"/>
              <a:t>1, эквивалентное </a:t>
            </a:r>
            <a:r>
              <a:rPr lang="ru-RU" altLang="ru-RU" sz="2400" i="1"/>
              <a:t>S</a:t>
            </a:r>
          </a:p>
          <a:p>
            <a:pPr marL="571500" indent="-571500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400"/>
          </a:p>
          <a:p>
            <a:pPr marL="571500" indent="-571500">
              <a:lnSpc>
                <a:spcPct val="80000"/>
              </a:lnSpc>
            </a:pPr>
            <a:r>
              <a:rPr lang="ru-RU" altLang="ru-RU" sz="2400"/>
              <a:t>Поскольку для каждого множества FD существует эквивалентное минимальное множество FD, 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у каждого множества FD имеется хотя бы одно минимальное покрытие, 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причем для его нахождения не обязательно находить замыкание исходного множества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864C-D85A-413A-B0E5-3FC9C71CB0C6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C497A-A514-4FA3-9AE2-3061D61BBF84}" type="slidenum">
              <a:rPr lang="ru-RU" altLang="en-US"/>
              <a:pPr/>
              <a:t>38</a:t>
            </a:fld>
            <a:endParaRPr lang="ru-RU" alt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Элементы теории функциональных зависимостей (2</a:t>
            </a:r>
            <a:r>
              <a:rPr lang="en-US" altLang="ru-RU" sz="2400"/>
              <a:t>7</a:t>
            </a:r>
            <a:r>
              <a:rPr lang="ru-RU" altLang="ru-RU" sz="2400"/>
              <a:t>)</a:t>
            </a:r>
            <a:br>
              <a:rPr lang="ru-RU" altLang="ru-RU" sz="2400"/>
            </a:br>
            <a:r>
              <a:rPr lang="ru-RU" altLang="ru-RU" sz="1800"/>
              <a:t>Декомпозиция без потерь и функциональные зависимости (1)</a:t>
            </a:r>
            <a:r>
              <a:rPr lang="ru-RU" altLang="ru-RU"/>
              <a:t>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lnSpc>
                <a:spcPct val="80000"/>
              </a:lnSpc>
            </a:pPr>
            <a:r>
              <a:rPr lang="ru-RU" altLang="ru-RU" sz="2400"/>
              <a:t>Далее мы будем обсуждать подход к проектированию реляционных баз данных на основе нормализации, 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т. е. декомпозиции (разбиения путем проецирования) отношения, находящегося в предыдущей нормальной форме, на два или более отношений, удовлетворяющих требованиям следующей нормальной формы </a:t>
            </a:r>
          </a:p>
          <a:p>
            <a:pPr marL="571500" indent="-571500">
              <a:lnSpc>
                <a:spcPct val="80000"/>
              </a:lnSpc>
            </a:pPr>
            <a:r>
              <a:rPr lang="ru-RU" altLang="ru-RU" sz="2400"/>
              <a:t>Считаются правильными такие декомпозиции отношения, которые являются обратимыми, 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т. е. имеется возможность собрать исходное отношение из декомпозированных отношений без потери информации </a:t>
            </a:r>
          </a:p>
          <a:p>
            <a:pPr marL="571500" indent="-571500">
              <a:lnSpc>
                <a:spcPct val="80000"/>
              </a:lnSpc>
            </a:pPr>
            <a:r>
              <a:rPr lang="ru-RU" altLang="ru-RU" sz="2400"/>
              <a:t>Такие декомпозиции называются </a:t>
            </a:r>
            <a:r>
              <a:rPr lang="ru-RU" altLang="ru-RU" sz="2400" i="1"/>
              <a:t>декомпозициями без потерь</a:t>
            </a:r>
            <a:r>
              <a:rPr lang="ru-RU" altLang="ru-RU" sz="24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1F9E-F016-4FD3-98C8-BD2F9CF839BD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BB729-9D9F-42DD-9633-69CC5A39DAB8}" type="slidenum">
              <a:rPr lang="ru-RU" altLang="en-US"/>
              <a:pPr/>
              <a:t>39</a:t>
            </a:fld>
            <a:endParaRPr lang="ru-RU" alt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Элементы теории функциональных зависимостей (2</a:t>
            </a:r>
            <a:r>
              <a:rPr lang="en-US" altLang="ru-RU" sz="2400"/>
              <a:t>8</a:t>
            </a:r>
            <a:r>
              <a:rPr lang="ru-RU" altLang="ru-RU" sz="2400"/>
              <a:t>)</a:t>
            </a:r>
            <a:br>
              <a:rPr lang="ru-RU" altLang="ru-RU" sz="2400"/>
            </a:br>
            <a:r>
              <a:rPr lang="ru-RU" altLang="ru-RU" sz="1800"/>
              <a:t>Декомпозиция без потерь и функциональные зависимости (2)</a:t>
            </a:r>
            <a:r>
              <a:rPr lang="ru-RU" altLang="ru-RU"/>
              <a:t> 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lnSpc>
                <a:spcPct val="80000"/>
              </a:lnSpc>
            </a:pPr>
            <a:endParaRPr lang="ru-RU" altLang="ru-RU" sz="2400"/>
          </a:p>
          <a:p>
            <a:pPr marL="571500" indent="-571500">
              <a:lnSpc>
                <a:spcPct val="80000"/>
              </a:lnSpc>
            </a:pPr>
            <a:endParaRPr lang="ru-RU" altLang="ru-RU" sz="2400"/>
          </a:p>
          <a:p>
            <a:pPr marL="571500" indent="-571500">
              <a:lnSpc>
                <a:spcPct val="80000"/>
              </a:lnSpc>
            </a:pPr>
            <a:endParaRPr lang="ru-RU" altLang="ru-RU" sz="2400"/>
          </a:p>
          <a:p>
            <a:pPr marL="571500" indent="-571500">
              <a:lnSpc>
                <a:spcPct val="80000"/>
              </a:lnSpc>
            </a:pPr>
            <a:r>
              <a:rPr lang="ru-RU" altLang="ru-RU" sz="1700"/>
              <a:t>Две возможные декомпозиции отношения СЛУЖАЩИЕ_ПРОЕКТЫ</a:t>
            </a:r>
          </a:p>
        </p:txBody>
      </p:sp>
      <p:pic>
        <p:nvPicPr>
          <p:cNvPr id="47108" name="Picture 4" descr="ФЗ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628775"/>
            <a:ext cx="5688013" cy="10080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109" name="Picture 5" descr="ФЗ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3213100"/>
            <a:ext cx="3743325" cy="22320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111" name="Picture 7" descr="ФЗ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3213100"/>
            <a:ext cx="3673475" cy="22320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5CD6-DD7E-42DA-9371-3F7DCC34A522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D5E8C-5561-4843-805E-3264597C979C}" type="slidenum">
              <a:rPr lang="ru-RU" altLang="en-US"/>
              <a:pPr/>
              <a:t>4</a:t>
            </a:fld>
            <a:endParaRPr lang="ru-RU" alt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План (3)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Перекрывающиеся возможные ключи и нормальная форма Бойса-Кодда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/>
              <a:t>Аномалии обновлений, связанные с наличием перекрывающихся возможных ключей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/>
              <a:t>Нормальная форма Бойса-Кодда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/>
              <a:t>Всегда ли следует стремиться к BCNF?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831E-786D-4300-9F04-69EF84404A1A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C8759-D9DA-4AF5-82BF-E6A603C22E0E}" type="slidenum">
              <a:rPr lang="ru-RU" altLang="en-US"/>
              <a:pPr/>
              <a:t>40</a:t>
            </a:fld>
            <a:endParaRPr lang="ru-RU" alt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Элементы теории функциональных зависимостей (</a:t>
            </a:r>
            <a:r>
              <a:rPr lang="en-US" altLang="ru-RU" sz="2400"/>
              <a:t>29</a:t>
            </a:r>
            <a:r>
              <a:rPr lang="ru-RU" altLang="ru-RU" sz="2400"/>
              <a:t>)</a:t>
            </a:r>
            <a:br>
              <a:rPr lang="ru-RU" altLang="ru-RU" sz="2400"/>
            </a:br>
            <a:r>
              <a:rPr lang="ru-RU" altLang="ru-RU" sz="1800"/>
              <a:t>Декомпозиция без потерь и функциональные зависимости (3)</a:t>
            </a:r>
            <a:r>
              <a:rPr lang="ru-RU" altLang="ru-RU"/>
              <a:t> 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lnSpc>
                <a:spcPct val="80000"/>
              </a:lnSpc>
            </a:pPr>
            <a:r>
              <a:rPr lang="ru-RU" altLang="ru-RU" sz="2400"/>
              <a:t>В случае декомпозиции (1) мы не потеряли информацию о служащих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про каждого из них можно узнать имя, размер зарплаты, номер выполняемого проекта и имя руководителя проекта</a:t>
            </a:r>
          </a:p>
          <a:p>
            <a:pPr marL="571500" indent="-571500">
              <a:lnSpc>
                <a:spcPct val="80000"/>
              </a:lnSpc>
            </a:pPr>
            <a:r>
              <a:rPr lang="ru-RU" altLang="ru-RU" sz="2400"/>
              <a:t>Вторая декомпозиция не дает возможности получить данные о проекте служащего, поскольку Иванов и Иваненко получают одинаковую зарплату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следовательно, эта декомпозиция приводит к потере информации </a:t>
            </a:r>
          </a:p>
          <a:p>
            <a:pPr marL="571500" indent="-571500">
              <a:lnSpc>
                <a:spcPct val="80000"/>
              </a:lnSpc>
            </a:pPr>
            <a:r>
              <a:rPr lang="ru-RU" altLang="ru-RU" sz="2400"/>
              <a:t>Что же привело к тому, что одна декомпозиция является декомпозицией без потерь, а вторая – нет?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9997D-5C52-4334-93AC-5EF7D3BF9B54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69454-C9EF-4323-92C4-0F65E3F35F8C}" type="slidenum">
              <a:rPr lang="ru-RU" altLang="en-US"/>
              <a:pPr/>
              <a:t>41</a:t>
            </a:fld>
            <a:endParaRPr lang="ru-RU" alt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Элементы теории функциональных зависимостей (3</a:t>
            </a:r>
            <a:r>
              <a:rPr lang="en-US" altLang="ru-RU" sz="2400"/>
              <a:t>0</a:t>
            </a:r>
            <a:r>
              <a:rPr lang="ru-RU" altLang="ru-RU" sz="2400"/>
              <a:t>)</a:t>
            </a:r>
            <a:br>
              <a:rPr lang="ru-RU" altLang="ru-RU" sz="2400"/>
            </a:br>
            <a:r>
              <a:rPr lang="ru-RU" altLang="ru-RU" sz="1800"/>
              <a:t>Декомпозиция без потерь и функциональные зависимости (4)</a:t>
            </a:r>
            <a:r>
              <a:rPr lang="ru-RU" altLang="ru-RU"/>
              <a:t> 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lnSpc>
                <a:spcPct val="80000"/>
              </a:lnSpc>
            </a:pPr>
            <a:r>
              <a:rPr lang="ru-RU" altLang="ru-RU" sz="2200"/>
              <a:t>При выполнении декомпозиции мы использовали операцию взятия проекции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Каждое из значений отношений СЛУЖ, СЛУ_ПРО и ЗАРП_ПРО является проекцией исходного значения отношения СЛУЖАЩИЕ_ПРОЕКТЫ</a:t>
            </a:r>
          </a:p>
          <a:p>
            <a:pPr marL="571500" indent="-571500">
              <a:lnSpc>
                <a:spcPct val="80000"/>
              </a:lnSpc>
            </a:pPr>
            <a:r>
              <a:rPr lang="ru-RU" altLang="ru-RU" sz="2200"/>
              <a:t>В случае декомпозиции (1) отсутствие потери информации означает, что в результате естественного соединения значений отношений СЛУЖ и СЛУ_ПРО будет гарантированно получено значение отношения, 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заголовок и тело которого совпадают с заголовком и телом значения отношения СЛУЖАЩИЕ_ПРОЕКТЫ</a:t>
            </a:r>
          </a:p>
          <a:p>
            <a:pPr marL="571500" indent="-571500">
              <a:lnSpc>
                <a:spcPct val="80000"/>
              </a:lnSpc>
            </a:pPr>
            <a:r>
              <a:rPr lang="ru-RU" altLang="ru-RU" sz="2200"/>
              <a:t>Это произойдет для любых допустимых (и согласованных) значений переменных отношений СЛУЖАЩИЕ_ПРОЕКТЫ, СЛУЖ и СЛУ_ПРО, поскольку у всех этих переменных атрибут СЛУ_НОМ является возможным ключом</a:t>
            </a:r>
            <a:r>
              <a:rPr lang="ru-RU" altLang="ru-RU" sz="24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85479-DEBE-4256-8C23-CB753525AD42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FDED7-85CA-4E5C-9885-B616B4A5B0F9}" type="slidenum">
              <a:rPr lang="ru-RU" altLang="en-US"/>
              <a:pPr/>
              <a:t>42</a:t>
            </a:fld>
            <a:endParaRPr lang="ru-RU" alt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Элементы теории функциональных зависимостей (3</a:t>
            </a:r>
            <a:r>
              <a:rPr lang="en-US" altLang="ru-RU" sz="2400"/>
              <a:t>1</a:t>
            </a:r>
            <a:r>
              <a:rPr lang="ru-RU" altLang="ru-RU" sz="2400"/>
              <a:t>)</a:t>
            </a:r>
            <a:br>
              <a:rPr lang="ru-RU" altLang="ru-RU" sz="2400"/>
            </a:br>
            <a:r>
              <a:rPr lang="ru-RU" altLang="ru-RU" sz="1800"/>
              <a:t>Декомпозиция без потерь и функциональные зависимости (5)</a:t>
            </a:r>
            <a:r>
              <a:rPr lang="ru-RU" altLang="ru-RU"/>
              <a:t> 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lnSpc>
                <a:spcPct val="80000"/>
              </a:lnSpc>
            </a:pPr>
            <a:r>
              <a:rPr lang="ru-RU" altLang="ru-RU" sz="1800"/>
              <a:t>Однако если выполнить естественное соединение значений отношений СЛУ и ЗАРП_ПРО, то будет получено следующее значение отношения:</a:t>
            </a:r>
          </a:p>
          <a:p>
            <a:pPr marL="571500" indent="-571500">
              <a:lnSpc>
                <a:spcPct val="80000"/>
              </a:lnSpc>
            </a:pPr>
            <a:endParaRPr lang="ru-RU" altLang="ru-RU" sz="1800"/>
          </a:p>
          <a:p>
            <a:pPr marL="571500" indent="-571500">
              <a:lnSpc>
                <a:spcPct val="80000"/>
              </a:lnSpc>
            </a:pPr>
            <a:endParaRPr lang="ru-RU" altLang="ru-RU" sz="1700"/>
          </a:p>
          <a:p>
            <a:pPr marL="571500" indent="-571500">
              <a:lnSpc>
                <a:spcPct val="80000"/>
              </a:lnSpc>
            </a:pPr>
            <a:endParaRPr lang="ru-RU" altLang="ru-RU" sz="1700"/>
          </a:p>
          <a:p>
            <a:pPr marL="571500" indent="-571500">
              <a:lnSpc>
                <a:spcPct val="80000"/>
              </a:lnSpc>
            </a:pPr>
            <a:endParaRPr lang="ru-RU" altLang="ru-RU" sz="1700"/>
          </a:p>
          <a:p>
            <a:pPr marL="571500" indent="-571500">
              <a:lnSpc>
                <a:spcPct val="80000"/>
              </a:lnSpc>
            </a:pPr>
            <a:endParaRPr lang="ru-RU" altLang="ru-RU" sz="1700"/>
          </a:p>
          <a:p>
            <a:pPr marL="571500" indent="-571500">
              <a:lnSpc>
                <a:spcPct val="80000"/>
              </a:lnSpc>
            </a:pPr>
            <a:endParaRPr lang="ru-RU" altLang="ru-RU" sz="1700"/>
          </a:p>
          <a:p>
            <a:pPr marL="571500" indent="-571500">
              <a:lnSpc>
                <a:spcPct val="80000"/>
              </a:lnSpc>
            </a:pPr>
            <a:r>
              <a:rPr lang="ru-RU" altLang="ru-RU" sz="1800"/>
              <a:t>Схема этого отношения, естественно (поскольку соединение – естественное), совпадает со схемой отношения СЛУЖАЩИЕ_ПРОЕКТЫ, но в теле появились лишние кортежи, наличие которых и приводит к утрате исходной информации. </a:t>
            </a:r>
          </a:p>
          <a:p>
            <a:pPr marL="571500" indent="-571500">
              <a:lnSpc>
                <a:spcPct val="90000"/>
              </a:lnSpc>
            </a:pPr>
            <a:r>
              <a:rPr lang="ru-RU" altLang="ru-RU" sz="1800"/>
              <a:t>Интуитивно понятно, что это происходит потому, что в отношении ЗАРП_ПРО отсутствуют функциональные зависимости СЛУ_ЗАРП </a:t>
            </a:r>
            <a:r>
              <a:rPr lang="ru-RU" altLang="ru-RU" sz="1800">
                <a:sym typeface="Symbol" panose="05050102010706020507" pitchFamily="18" charset="2"/>
              </a:rPr>
              <a:t></a:t>
            </a:r>
            <a:r>
              <a:rPr lang="ru-RU" altLang="ru-RU" sz="1800"/>
              <a:t> ПРО_НОМ и СЛУ_ЗАРП </a:t>
            </a:r>
            <a:r>
              <a:rPr lang="ru-RU" altLang="ru-RU" sz="1800">
                <a:sym typeface="Symbol" panose="05050102010706020507" pitchFamily="18" charset="2"/>
              </a:rPr>
              <a:t></a:t>
            </a:r>
            <a:r>
              <a:rPr lang="ru-RU" altLang="ru-RU" sz="1800"/>
              <a:t> ПРОЕКТ_РУК, но точнее причину потери информации в данном случае мы объясним несколько позже</a:t>
            </a:r>
          </a:p>
          <a:p>
            <a:pPr marL="571500" indent="-571500">
              <a:lnSpc>
                <a:spcPct val="80000"/>
              </a:lnSpc>
            </a:pPr>
            <a:r>
              <a:rPr lang="ru-RU" altLang="ru-RU" sz="1800"/>
              <a:t>Корректность же декомпозиции 1 следует из теоремы Хита </a:t>
            </a:r>
          </a:p>
        </p:txBody>
      </p:sp>
      <p:pic>
        <p:nvPicPr>
          <p:cNvPr id="50180" name="Picture 4" descr="ФЗ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2420938"/>
            <a:ext cx="51847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92A6A-8D8E-4362-A13C-4DAC8AF62F35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A64C-6499-455D-85CA-99DFCDB813F3}" type="slidenum">
              <a:rPr lang="ru-RU" altLang="en-US"/>
              <a:pPr/>
              <a:t>43</a:t>
            </a:fld>
            <a:endParaRPr lang="ru-RU" alt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Элементы теории функциональных зависимостей (3</a:t>
            </a:r>
            <a:r>
              <a:rPr lang="en-US" altLang="ru-RU" sz="2400"/>
              <a:t>2</a:t>
            </a:r>
            <a:r>
              <a:rPr lang="ru-RU" altLang="ru-RU" sz="2400"/>
              <a:t>)</a:t>
            </a:r>
            <a:br>
              <a:rPr lang="ru-RU" altLang="ru-RU" sz="2400"/>
            </a:br>
            <a:r>
              <a:rPr lang="ru-RU" altLang="ru-RU" sz="1800"/>
              <a:t>Декомпозиция без потерь и функциональные зависимости (6)</a:t>
            </a:r>
            <a:r>
              <a:rPr lang="ru-RU" altLang="ru-RU"/>
              <a:t>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lnSpc>
                <a:spcPct val="80000"/>
              </a:lnSpc>
            </a:pPr>
            <a:r>
              <a:rPr lang="ru-RU" altLang="ru-RU" sz="1700" b="1"/>
              <a:t>Теорема Хита</a:t>
            </a:r>
          </a:p>
          <a:p>
            <a:pPr marL="571500" indent="-5715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700" b="1"/>
              <a:t> </a:t>
            </a:r>
          </a:p>
          <a:p>
            <a:pPr marL="571500" indent="-5715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700"/>
              <a:t>	Пусть задана переменная отношения </a:t>
            </a:r>
            <a:r>
              <a:rPr lang="ru-RU" altLang="ru-RU" sz="1700" i="1"/>
              <a:t>r </a:t>
            </a:r>
            <a:r>
              <a:rPr lang="ru-RU" altLang="ru-RU" sz="1700"/>
              <a:t>с заголовком {</a:t>
            </a:r>
            <a:r>
              <a:rPr lang="ru-RU" altLang="ru-RU" sz="1700" i="1"/>
              <a:t>A</a:t>
            </a:r>
            <a:r>
              <a:rPr lang="ru-RU" altLang="ru-RU" sz="1700"/>
              <a:t>, </a:t>
            </a:r>
            <a:r>
              <a:rPr lang="ru-RU" altLang="ru-RU" sz="1700" i="1"/>
              <a:t>B</a:t>
            </a:r>
            <a:r>
              <a:rPr lang="ru-RU" altLang="ru-RU" sz="1700"/>
              <a:t>, </a:t>
            </a:r>
            <a:r>
              <a:rPr lang="ru-RU" altLang="ru-RU" sz="1700" i="1"/>
              <a:t>C</a:t>
            </a:r>
            <a:r>
              <a:rPr lang="ru-RU" altLang="ru-RU" sz="1700"/>
              <a:t>} 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500"/>
              <a:t>(</a:t>
            </a:r>
            <a:r>
              <a:rPr lang="ru-RU" altLang="ru-RU" sz="1500" i="1"/>
              <a:t>A</a:t>
            </a:r>
            <a:r>
              <a:rPr lang="ru-RU" altLang="ru-RU" sz="1500"/>
              <a:t>, </a:t>
            </a:r>
            <a:r>
              <a:rPr lang="ru-RU" altLang="ru-RU" sz="1500" i="1"/>
              <a:t>B </a:t>
            </a:r>
            <a:r>
              <a:rPr lang="ru-RU" altLang="ru-RU" sz="1500"/>
              <a:t>и </a:t>
            </a:r>
            <a:r>
              <a:rPr lang="ru-RU" altLang="ru-RU" sz="1500" i="1"/>
              <a:t>C</a:t>
            </a:r>
            <a:r>
              <a:rPr lang="ru-RU" altLang="ru-RU" sz="1500"/>
              <a:t>, в общем случае, являются составными атрибутами), 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700"/>
              <a:t>    и выполняется FD A </a:t>
            </a:r>
            <a:r>
              <a:rPr lang="ru-RU" altLang="ru-RU" sz="1700">
                <a:sym typeface="Symbol" panose="05050102010706020507" pitchFamily="18" charset="2"/>
              </a:rPr>
              <a:t></a:t>
            </a:r>
            <a:r>
              <a:rPr lang="ru-RU" altLang="ru-RU" sz="1700"/>
              <a:t> B </a:t>
            </a:r>
          </a:p>
          <a:p>
            <a:pPr marL="571500" indent="-5715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700"/>
              <a:t>	Тогда </a:t>
            </a:r>
            <a:r>
              <a:rPr lang="en-US" altLang="ru-RU" sz="1700" i="1"/>
              <a:t>r </a:t>
            </a:r>
            <a:r>
              <a:rPr lang="ru-RU" altLang="ru-RU" sz="1700"/>
              <a:t>= (</a:t>
            </a:r>
            <a:r>
              <a:rPr lang="en-US" altLang="ru-RU" sz="1700" i="1"/>
              <a:t>r </a:t>
            </a:r>
            <a:r>
              <a:rPr lang="en-US" altLang="ru-RU" sz="1700"/>
              <a:t>PROJECT</a:t>
            </a:r>
            <a:r>
              <a:rPr lang="ru-RU" altLang="ru-RU" sz="1700"/>
              <a:t> {</a:t>
            </a:r>
            <a:r>
              <a:rPr lang="en-US" altLang="ru-RU" sz="1700" i="1"/>
              <a:t>A</a:t>
            </a:r>
            <a:r>
              <a:rPr lang="ru-RU" altLang="ru-RU" sz="1700"/>
              <a:t>, </a:t>
            </a:r>
            <a:r>
              <a:rPr lang="en-US" altLang="ru-RU" sz="1700" i="1"/>
              <a:t>B</a:t>
            </a:r>
            <a:r>
              <a:rPr lang="ru-RU" altLang="ru-RU" sz="1700"/>
              <a:t>}) </a:t>
            </a:r>
            <a:r>
              <a:rPr lang="en-US" altLang="ru-RU" sz="1700"/>
              <a:t>NATURAL JOIN</a:t>
            </a:r>
            <a:r>
              <a:rPr lang="ru-RU" altLang="ru-RU" sz="1700"/>
              <a:t> (</a:t>
            </a:r>
            <a:r>
              <a:rPr lang="en-US" altLang="ru-RU" sz="1700" i="1"/>
              <a:t>r </a:t>
            </a:r>
            <a:r>
              <a:rPr lang="en-US" altLang="ru-RU" sz="1700"/>
              <a:t>PROJECT</a:t>
            </a:r>
            <a:r>
              <a:rPr lang="ru-RU" altLang="ru-RU" sz="1700"/>
              <a:t> {</a:t>
            </a:r>
            <a:r>
              <a:rPr lang="en-US" altLang="ru-RU" sz="1700" i="1"/>
              <a:t>A</a:t>
            </a:r>
            <a:r>
              <a:rPr lang="ru-RU" altLang="ru-RU" sz="1700"/>
              <a:t>, </a:t>
            </a:r>
            <a:r>
              <a:rPr lang="en-US" altLang="ru-RU" sz="1700" i="1"/>
              <a:t>C</a:t>
            </a:r>
            <a:r>
              <a:rPr lang="ru-RU" altLang="ru-RU" sz="1700"/>
              <a:t>})</a:t>
            </a:r>
          </a:p>
          <a:p>
            <a:pPr marL="571500" indent="-571500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1700"/>
          </a:p>
          <a:p>
            <a:pPr marL="571500" indent="-571500">
              <a:lnSpc>
                <a:spcPct val="80000"/>
              </a:lnSpc>
            </a:pPr>
            <a:r>
              <a:rPr lang="ru-RU" altLang="ru-RU" sz="1700"/>
              <a:t>Доказательство</a:t>
            </a:r>
          </a:p>
          <a:p>
            <a:pPr marL="839788" lvl="1" indent="-4953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Пусть </a:t>
            </a:r>
            <a:r>
              <a:rPr lang="en-US" altLang="ru-RU" sz="1700" i="1"/>
              <a:t>R </a:t>
            </a:r>
            <a:r>
              <a:rPr lang="ru-RU" altLang="ru-RU" sz="1700"/>
              <a:t>– некоторое произвольное значение переменной </a:t>
            </a:r>
            <a:r>
              <a:rPr lang="en-US" altLang="ru-RU" sz="1700" i="1"/>
              <a:t>r</a:t>
            </a:r>
            <a:endParaRPr lang="ru-RU" altLang="ru-RU" sz="1700" i="1"/>
          </a:p>
          <a:p>
            <a:pPr marL="839788" lvl="1" indent="-4953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Обозначим результат операции </a:t>
            </a:r>
            <a:r>
              <a:rPr lang="en-US" altLang="ru-RU" sz="1700" i="1"/>
              <a:t>R </a:t>
            </a:r>
            <a:r>
              <a:rPr lang="en-US" altLang="ru-RU" sz="1700"/>
              <a:t>PROJECT</a:t>
            </a:r>
            <a:r>
              <a:rPr lang="ru-RU" altLang="ru-RU" sz="1700"/>
              <a:t> {</a:t>
            </a:r>
            <a:r>
              <a:rPr lang="en-US" altLang="ru-RU" sz="1700" i="1"/>
              <a:t>A</a:t>
            </a:r>
            <a:r>
              <a:rPr lang="ru-RU" altLang="ru-RU" sz="1700"/>
              <a:t>, </a:t>
            </a:r>
            <a:r>
              <a:rPr lang="en-US" altLang="ru-RU" sz="1700" i="1"/>
              <a:t>B</a:t>
            </a:r>
            <a:r>
              <a:rPr lang="ru-RU" altLang="ru-RU" sz="1700"/>
              <a:t>} через </a:t>
            </a:r>
            <a:r>
              <a:rPr lang="en-US" altLang="ru-RU" sz="1700" i="1"/>
              <a:t>R</a:t>
            </a:r>
            <a:r>
              <a:rPr lang="ru-RU" altLang="ru-RU" sz="1700" baseline="-25000"/>
              <a:t>1</a:t>
            </a:r>
            <a:r>
              <a:rPr lang="ru-RU" altLang="ru-RU" sz="1700"/>
              <a:t>, </a:t>
            </a:r>
            <a:br>
              <a:rPr lang="ru-RU" altLang="ru-RU" sz="1700"/>
            </a:br>
            <a:r>
              <a:rPr lang="ru-RU" altLang="ru-RU" sz="1700"/>
              <a:t>результат операции </a:t>
            </a:r>
            <a:r>
              <a:rPr lang="en-US" altLang="ru-RU" sz="1700" i="1"/>
              <a:t>R </a:t>
            </a:r>
            <a:r>
              <a:rPr lang="en-US" altLang="ru-RU" sz="1700"/>
              <a:t>PROJECT</a:t>
            </a:r>
            <a:r>
              <a:rPr lang="ru-RU" altLang="ru-RU" sz="1700"/>
              <a:t> {</a:t>
            </a:r>
            <a:r>
              <a:rPr lang="en-US" altLang="ru-RU" sz="1700" i="1"/>
              <a:t>A</a:t>
            </a:r>
            <a:r>
              <a:rPr lang="ru-RU" altLang="ru-RU" sz="1700"/>
              <a:t>, </a:t>
            </a:r>
            <a:r>
              <a:rPr lang="en-US" altLang="ru-RU" sz="1700" i="1"/>
              <a:t>C</a:t>
            </a:r>
            <a:r>
              <a:rPr lang="ru-RU" altLang="ru-RU" sz="1700"/>
              <a:t>} через </a:t>
            </a:r>
            <a:r>
              <a:rPr lang="en-US" altLang="ru-RU" sz="1700" i="1"/>
              <a:t>R</a:t>
            </a:r>
            <a:r>
              <a:rPr lang="ru-RU" altLang="ru-RU" sz="1700" baseline="-25000"/>
              <a:t>2</a:t>
            </a:r>
            <a:r>
              <a:rPr lang="ru-RU" altLang="ru-RU" sz="1700"/>
              <a:t>, </a:t>
            </a:r>
            <a:br>
              <a:rPr lang="ru-RU" altLang="ru-RU" sz="1700"/>
            </a:br>
            <a:r>
              <a:rPr lang="ru-RU" altLang="ru-RU" sz="1700"/>
              <a:t>а результат </a:t>
            </a:r>
            <a:r>
              <a:rPr lang="en-US" altLang="ru-RU" sz="1700" i="1"/>
              <a:t>R</a:t>
            </a:r>
            <a:r>
              <a:rPr lang="ru-RU" altLang="ru-RU" sz="1700"/>
              <a:t>1 </a:t>
            </a:r>
            <a:r>
              <a:rPr lang="en-US" altLang="ru-RU" sz="1700"/>
              <a:t>NATURAL JOIN </a:t>
            </a:r>
            <a:r>
              <a:rPr lang="en-US" altLang="ru-RU" sz="1700" i="1"/>
              <a:t>R</a:t>
            </a:r>
            <a:r>
              <a:rPr lang="ru-RU" altLang="ru-RU" sz="1700"/>
              <a:t>2 через </a:t>
            </a:r>
            <a:r>
              <a:rPr lang="en-US" altLang="ru-RU" sz="1700" i="1"/>
              <a:t>R</a:t>
            </a:r>
            <a:r>
              <a:rPr lang="ru-RU" altLang="ru-RU" sz="1700"/>
              <a:t>3</a:t>
            </a:r>
          </a:p>
          <a:p>
            <a:pPr marL="839788" lvl="1" indent="-4953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Докажем, что в </a:t>
            </a:r>
            <a:r>
              <a:rPr lang="en-US" altLang="ru-RU" sz="1700" i="1"/>
              <a:t>B</a:t>
            </a:r>
            <a:r>
              <a:rPr lang="en-US" altLang="ru-RU" sz="1700" i="1" baseline="-25000"/>
              <a:t>R</a:t>
            </a:r>
            <a:r>
              <a:rPr lang="ru-RU" altLang="ru-RU" sz="1700" baseline="-25000"/>
              <a:t>3</a:t>
            </a:r>
            <a:r>
              <a:rPr lang="ru-RU" altLang="ru-RU" sz="1700" i="1"/>
              <a:t> </a:t>
            </a:r>
            <a:r>
              <a:rPr lang="ru-RU" altLang="ru-RU" sz="1700"/>
              <a:t>содержатся все кортежи, содержащиеся в </a:t>
            </a:r>
            <a:r>
              <a:rPr lang="en-US" altLang="ru-RU" sz="1700" i="1"/>
              <a:t>B</a:t>
            </a:r>
            <a:r>
              <a:rPr lang="en-US" altLang="ru-RU" sz="1700" i="1" baseline="-25000"/>
              <a:t>R</a:t>
            </a:r>
            <a:endParaRPr lang="ru-RU" altLang="ru-RU" sz="1700" i="1" baseline="-25000"/>
          </a:p>
          <a:p>
            <a:pPr marL="1090613" lvl="2" indent="-4191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600"/>
              <a:t>Действительно, пусть кортеж {&lt;</a:t>
            </a:r>
            <a:r>
              <a:rPr lang="en-US" altLang="ru-RU" sz="1600"/>
              <a:t>A</a:t>
            </a:r>
            <a:r>
              <a:rPr lang="ru-RU" altLang="ru-RU" sz="1600"/>
              <a:t>, </a:t>
            </a:r>
            <a:r>
              <a:rPr lang="en-US" altLang="ru-RU" sz="1600"/>
              <a:t>v</a:t>
            </a:r>
            <a:r>
              <a:rPr lang="en-US" altLang="ru-RU" sz="1700" i="1" baseline="-25000"/>
              <a:t>A</a:t>
            </a:r>
            <a:r>
              <a:rPr lang="ru-RU" altLang="ru-RU" sz="1600"/>
              <a:t>&gt;, &lt;</a:t>
            </a:r>
            <a:r>
              <a:rPr lang="en-US" altLang="ru-RU" sz="1600"/>
              <a:t>B</a:t>
            </a:r>
            <a:r>
              <a:rPr lang="ru-RU" altLang="ru-RU" sz="1600"/>
              <a:t>, </a:t>
            </a:r>
            <a:r>
              <a:rPr lang="en-US" altLang="ru-RU" sz="1600"/>
              <a:t>v</a:t>
            </a:r>
            <a:r>
              <a:rPr lang="en-US" altLang="ru-RU" sz="1700" i="1" baseline="-25000"/>
              <a:t>B</a:t>
            </a:r>
            <a:r>
              <a:rPr lang="ru-RU" altLang="ru-RU" sz="1600"/>
              <a:t>&gt;, &lt;</a:t>
            </a:r>
            <a:r>
              <a:rPr lang="en-US" altLang="ru-RU" sz="1600"/>
              <a:t>C</a:t>
            </a:r>
            <a:r>
              <a:rPr lang="ru-RU" altLang="ru-RU" sz="1600"/>
              <a:t>, </a:t>
            </a:r>
            <a:r>
              <a:rPr lang="en-US" altLang="ru-RU" sz="1600"/>
              <a:t>v</a:t>
            </a:r>
            <a:r>
              <a:rPr lang="en-US" altLang="ru-RU" sz="1700" i="1" baseline="-25000"/>
              <a:t>C</a:t>
            </a:r>
            <a:r>
              <a:rPr lang="ru-RU" altLang="ru-RU" sz="1600"/>
              <a:t>&gt;} </a:t>
            </a:r>
            <a:r>
              <a:rPr lang="ru-RU" altLang="ru-RU" sz="1600">
                <a:sym typeface="Symbol" panose="05050102010706020507" pitchFamily="18" charset="2"/>
              </a:rPr>
              <a:t></a:t>
            </a:r>
            <a:r>
              <a:rPr lang="ru-RU" altLang="ru-RU" sz="1600"/>
              <a:t> </a:t>
            </a:r>
            <a:r>
              <a:rPr lang="en-US" altLang="ru-RU" sz="1600"/>
              <a:t>B</a:t>
            </a:r>
            <a:r>
              <a:rPr lang="en-US" altLang="ru-RU" sz="1700" i="1" baseline="-25000"/>
              <a:t>R</a:t>
            </a:r>
            <a:endParaRPr lang="ru-RU" altLang="ru-RU" sz="1700" i="1" baseline="-25000"/>
          </a:p>
          <a:p>
            <a:pPr marL="1090613" lvl="2" indent="-4191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600"/>
              <a:t>Тогда по определению операции взятия проекции {&lt;</a:t>
            </a:r>
            <a:r>
              <a:rPr lang="en-US" altLang="ru-RU" sz="1600"/>
              <a:t>A</a:t>
            </a:r>
            <a:r>
              <a:rPr lang="ru-RU" altLang="ru-RU" sz="1600"/>
              <a:t>, </a:t>
            </a:r>
            <a:r>
              <a:rPr lang="en-US" altLang="ru-RU" sz="1600"/>
              <a:t>v</a:t>
            </a:r>
            <a:r>
              <a:rPr lang="en-US" altLang="ru-RU" sz="1700" i="1" baseline="-25000"/>
              <a:t>A</a:t>
            </a:r>
            <a:r>
              <a:rPr lang="ru-RU" altLang="ru-RU" sz="1600"/>
              <a:t>&gt;, &lt;</a:t>
            </a:r>
            <a:r>
              <a:rPr lang="en-US" altLang="ru-RU" sz="1600"/>
              <a:t>B</a:t>
            </a:r>
            <a:r>
              <a:rPr lang="ru-RU" altLang="ru-RU" sz="1600"/>
              <a:t>, </a:t>
            </a:r>
            <a:r>
              <a:rPr lang="en-US" altLang="ru-RU" sz="1600"/>
              <a:t>v</a:t>
            </a:r>
            <a:r>
              <a:rPr lang="en-US" altLang="ru-RU" sz="1700" i="1" baseline="-25000"/>
              <a:t>B</a:t>
            </a:r>
            <a:r>
              <a:rPr lang="ru-RU" altLang="ru-RU" sz="1600"/>
              <a:t>&gt;} </a:t>
            </a:r>
            <a:r>
              <a:rPr lang="ru-RU" altLang="ru-RU" sz="1600">
                <a:sym typeface="Symbol" panose="05050102010706020507" pitchFamily="18" charset="2"/>
              </a:rPr>
              <a:t></a:t>
            </a:r>
            <a:r>
              <a:rPr lang="ru-RU" altLang="ru-RU" sz="1600"/>
              <a:t> </a:t>
            </a:r>
            <a:r>
              <a:rPr lang="en-US" altLang="ru-RU" sz="1600"/>
              <a:t>B</a:t>
            </a:r>
            <a:r>
              <a:rPr lang="en-US" altLang="ru-RU" sz="1700" i="1" baseline="-25000"/>
              <a:t>R</a:t>
            </a:r>
            <a:r>
              <a:rPr lang="ru-RU" altLang="ru-RU" sz="1700" baseline="-25000"/>
              <a:t>1</a:t>
            </a:r>
            <a:r>
              <a:rPr lang="ru-RU" altLang="ru-RU" sz="1600"/>
              <a:t> и {&lt;</a:t>
            </a:r>
            <a:r>
              <a:rPr lang="en-US" altLang="ru-RU" sz="1600"/>
              <a:t>A</a:t>
            </a:r>
            <a:r>
              <a:rPr lang="ru-RU" altLang="ru-RU" sz="1600"/>
              <a:t>, </a:t>
            </a:r>
            <a:r>
              <a:rPr lang="en-US" altLang="ru-RU" sz="1600"/>
              <a:t>v</a:t>
            </a:r>
            <a:r>
              <a:rPr lang="en-US" altLang="ru-RU" sz="1700" i="1" baseline="-25000"/>
              <a:t>A</a:t>
            </a:r>
            <a:r>
              <a:rPr lang="ru-RU" altLang="ru-RU" sz="1600"/>
              <a:t>&gt;, &lt;</a:t>
            </a:r>
            <a:r>
              <a:rPr lang="en-US" altLang="ru-RU" sz="1600"/>
              <a:t>C</a:t>
            </a:r>
            <a:r>
              <a:rPr lang="ru-RU" altLang="ru-RU" sz="1600"/>
              <a:t>, </a:t>
            </a:r>
            <a:r>
              <a:rPr lang="en-US" altLang="ru-RU" sz="1600"/>
              <a:t>v</a:t>
            </a:r>
            <a:r>
              <a:rPr lang="en-US" altLang="ru-RU" sz="1700" i="1" baseline="-25000"/>
              <a:t>C</a:t>
            </a:r>
            <a:r>
              <a:rPr lang="ru-RU" altLang="ru-RU" sz="1600"/>
              <a:t>&gt;} </a:t>
            </a:r>
            <a:r>
              <a:rPr lang="ru-RU" altLang="ru-RU" sz="1600">
                <a:sym typeface="Symbol" panose="05050102010706020507" pitchFamily="18" charset="2"/>
              </a:rPr>
              <a:t></a:t>
            </a:r>
            <a:r>
              <a:rPr lang="ru-RU" altLang="ru-RU" sz="1600"/>
              <a:t> </a:t>
            </a:r>
            <a:r>
              <a:rPr lang="en-US" altLang="ru-RU" sz="1600"/>
              <a:t>B</a:t>
            </a:r>
            <a:r>
              <a:rPr lang="en-US" altLang="ru-RU" sz="1700" i="1" baseline="-25000"/>
              <a:t>R</a:t>
            </a:r>
            <a:r>
              <a:rPr lang="ru-RU" altLang="ru-RU" sz="1700" baseline="-25000"/>
              <a:t>2</a:t>
            </a:r>
          </a:p>
          <a:p>
            <a:pPr marL="1090613" lvl="2" indent="-4191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600"/>
              <a:t>Следовательно, {&lt;</a:t>
            </a:r>
            <a:r>
              <a:rPr lang="en-US" altLang="ru-RU" sz="1600"/>
              <a:t>A</a:t>
            </a:r>
            <a:r>
              <a:rPr lang="ru-RU" altLang="ru-RU" sz="1600"/>
              <a:t>, </a:t>
            </a:r>
            <a:r>
              <a:rPr lang="en-US" altLang="ru-RU" sz="1600"/>
              <a:t>v</a:t>
            </a:r>
            <a:r>
              <a:rPr lang="en-US" altLang="ru-RU" sz="1700" i="1" baseline="-25000"/>
              <a:t>A</a:t>
            </a:r>
            <a:r>
              <a:rPr lang="ru-RU" altLang="ru-RU" sz="1600"/>
              <a:t>&gt;, &lt;</a:t>
            </a:r>
            <a:r>
              <a:rPr lang="en-US" altLang="ru-RU" sz="1600"/>
              <a:t>B</a:t>
            </a:r>
            <a:r>
              <a:rPr lang="ru-RU" altLang="ru-RU" sz="1600"/>
              <a:t>, </a:t>
            </a:r>
            <a:r>
              <a:rPr lang="en-US" altLang="ru-RU" sz="1600"/>
              <a:t>v</a:t>
            </a:r>
            <a:r>
              <a:rPr lang="en-US" altLang="ru-RU" sz="1700" i="1" baseline="-25000"/>
              <a:t>B</a:t>
            </a:r>
            <a:r>
              <a:rPr lang="ru-RU" altLang="ru-RU" sz="1600"/>
              <a:t>&gt;, &lt;</a:t>
            </a:r>
            <a:r>
              <a:rPr lang="en-US" altLang="ru-RU" sz="1600"/>
              <a:t>C</a:t>
            </a:r>
            <a:r>
              <a:rPr lang="ru-RU" altLang="ru-RU" sz="1600"/>
              <a:t>, </a:t>
            </a:r>
            <a:r>
              <a:rPr lang="en-US" altLang="ru-RU" sz="1600"/>
              <a:t>v</a:t>
            </a:r>
            <a:r>
              <a:rPr lang="en-US" altLang="ru-RU" sz="1700" i="1" baseline="-25000"/>
              <a:t>C</a:t>
            </a:r>
            <a:r>
              <a:rPr lang="ru-RU" altLang="ru-RU" sz="1600"/>
              <a:t>&gt;} </a:t>
            </a:r>
            <a:r>
              <a:rPr lang="ru-RU" altLang="ru-RU" sz="1600">
                <a:sym typeface="Symbol" panose="05050102010706020507" pitchFamily="18" charset="2"/>
              </a:rPr>
              <a:t></a:t>
            </a:r>
            <a:r>
              <a:rPr lang="ru-RU" altLang="ru-RU" sz="1600"/>
              <a:t> </a:t>
            </a:r>
            <a:r>
              <a:rPr lang="en-US" altLang="ru-RU" sz="1600"/>
              <a:t>B</a:t>
            </a:r>
            <a:r>
              <a:rPr lang="en-US" altLang="ru-RU" sz="1700" i="1" baseline="-25000"/>
              <a:t>R</a:t>
            </a:r>
            <a:r>
              <a:rPr lang="ru-RU" altLang="ru-RU" sz="1700" baseline="-25000"/>
              <a:t>3</a:t>
            </a:r>
            <a:r>
              <a:rPr lang="ru-RU" altLang="ru-RU" sz="1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55131-E9CA-4110-A682-8F2E51704263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57586-139D-468F-8D5A-64C37F69547B}" type="slidenum">
              <a:rPr lang="ru-RU" altLang="en-US"/>
              <a:pPr/>
              <a:t>44</a:t>
            </a:fld>
            <a:endParaRPr lang="ru-RU" alt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Элементы теории функциональных зависимостей (3</a:t>
            </a:r>
            <a:r>
              <a:rPr lang="en-US" altLang="ru-RU" sz="2400"/>
              <a:t>3</a:t>
            </a:r>
            <a:r>
              <a:rPr lang="ru-RU" altLang="ru-RU" sz="2400"/>
              <a:t>)</a:t>
            </a:r>
            <a:br>
              <a:rPr lang="ru-RU" altLang="ru-RU" sz="2400"/>
            </a:br>
            <a:r>
              <a:rPr lang="ru-RU" altLang="ru-RU" sz="1800"/>
              <a:t>Декомпозиция без потерь и функциональные зависимости (7)</a:t>
            </a:r>
            <a:r>
              <a:rPr lang="ru-RU" altLang="ru-RU"/>
              <a:t> 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39788" lvl="1" indent="-4953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Теперь докажем, что в теле результата естественного соединения нет лишних кортежей, т. е. что </a:t>
            </a:r>
          </a:p>
          <a:p>
            <a:pPr marL="1090613" lvl="2" indent="-4191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если кортеж {{&lt;</a:t>
            </a:r>
            <a:r>
              <a:rPr lang="en-US" altLang="ru-RU" sz="1800" i="1"/>
              <a:t>A</a:t>
            </a:r>
            <a:r>
              <a:rPr lang="ru-RU" altLang="ru-RU" sz="1800"/>
              <a:t>, </a:t>
            </a:r>
            <a:r>
              <a:rPr lang="en-US" altLang="ru-RU" sz="1800" i="1"/>
              <a:t>v</a:t>
            </a:r>
            <a:r>
              <a:rPr lang="en-US" altLang="ru-RU" sz="1700" i="1" baseline="-25000"/>
              <a:t>A</a:t>
            </a:r>
            <a:r>
              <a:rPr lang="ru-RU" altLang="ru-RU" sz="1800"/>
              <a:t>&gt;, &lt;</a:t>
            </a:r>
            <a:r>
              <a:rPr lang="en-US" altLang="ru-RU" sz="1800" i="1"/>
              <a:t>B</a:t>
            </a:r>
            <a:r>
              <a:rPr lang="ru-RU" altLang="ru-RU" sz="1800"/>
              <a:t>, </a:t>
            </a:r>
            <a:r>
              <a:rPr lang="en-US" altLang="ru-RU" sz="1800" i="1"/>
              <a:t>v</a:t>
            </a:r>
            <a:r>
              <a:rPr lang="en-US" altLang="ru-RU" sz="1700" i="1" baseline="-25000"/>
              <a:t>B</a:t>
            </a:r>
            <a:r>
              <a:rPr lang="ru-RU" altLang="ru-RU" sz="1800"/>
              <a:t>&gt;, &lt;</a:t>
            </a:r>
            <a:r>
              <a:rPr lang="en-US" altLang="ru-RU" sz="1800" i="1"/>
              <a:t>C</a:t>
            </a:r>
            <a:r>
              <a:rPr lang="ru-RU" altLang="ru-RU" sz="1800"/>
              <a:t>, </a:t>
            </a:r>
            <a:r>
              <a:rPr lang="en-US" altLang="ru-RU" sz="1800" i="1"/>
              <a:t>v</a:t>
            </a:r>
            <a:r>
              <a:rPr lang="en-US" altLang="ru-RU" sz="1700" i="1" baseline="-25000"/>
              <a:t>C</a:t>
            </a:r>
            <a:r>
              <a:rPr lang="ru-RU" altLang="ru-RU" sz="1800"/>
              <a:t>&gt;} </a:t>
            </a:r>
            <a:r>
              <a:rPr lang="ru-RU" altLang="ru-RU" sz="1800">
                <a:sym typeface="Symbol" panose="05050102010706020507" pitchFamily="18" charset="2"/>
              </a:rPr>
              <a:t></a:t>
            </a:r>
            <a:r>
              <a:rPr lang="ru-RU" altLang="ru-RU" sz="1800"/>
              <a:t> </a:t>
            </a:r>
            <a:r>
              <a:rPr lang="en-US" altLang="ru-RU" sz="1800" i="1"/>
              <a:t>B</a:t>
            </a:r>
            <a:r>
              <a:rPr lang="en-US" altLang="ru-RU" sz="1700" i="1" baseline="-25000"/>
              <a:t>R</a:t>
            </a:r>
            <a:r>
              <a:rPr lang="ru-RU" altLang="ru-RU" sz="1700" i="1" baseline="-25000"/>
              <a:t>3</a:t>
            </a:r>
            <a:r>
              <a:rPr lang="ru-RU" altLang="ru-RU" sz="1800"/>
              <a:t>, </a:t>
            </a:r>
          </a:p>
          <a:p>
            <a:pPr marL="1090613" lvl="2" indent="-4191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то {&lt;</a:t>
            </a:r>
            <a:r>
              <a:rPr lang="en-US" altLang="ru-RU" sz="1800" i="1"/>
              <a:t>A</a:t>
            </a:r>
            <a:r>
              <a:rPr lang="ru-RU" altLang="ru-RU" sz="1800"/>
              <a:t>, </a:t>
            </a:r>
            <a:r>
              <a:rPr lang="en-US" altLang="ru-RU" sz="1800" i="1"/>
              <a:t>v</a:t>
            </a:r>
            <a:r>
              <a:rPr lang="en-US" altLang="ru-RU" sz="1700" i="1" baseline="-25000"/>
              <a:t>A</a:t>
            </a:r>
            <a:r>
              <a:rPr lang="ru-RU" altLang="ru-RU" sz="1800"/>
              <a:t>&gt;, &lt;</a:t>
            </a:r>
            <a:r>
              <a:rPr lang="en-US" altLang="ru-RU" sz="1800" i="1"/>
              <a:t>B</a:t>
            </a:r>
            <a:r>
              <a:rPr lang="ru-RU" altLang="ru-RU" sz="1800"/>
              <a:t>, </a:t>
            </a:r>
            <a:r>
              <a:rPr lang="en-US" altLang="ru-RU" sz="1800" i="1"/>
              <a:t>v</a:t>
            </a:r>
            <a:r>
              <a:rPr lang="en-US" altLang="ru-RU" sz="1700" i="1" baseline="-25000"/>
              <a:t>B</a:t>
            </a:r>
            <a:r>
              <a:rPr lang="ru-RU" altLang="ru-RU" sz="1800"/>
              <a:t>&gt;, &lt;</a:t>
            </a:r>
            <a:r>
              <a:rPr lang="en-US" altLang="ru-RU" sz="1800" i="1"/>
              <a:t>C</a:t>
            </a:r>
            <a:r>
              <a:rPr lang="ru-RU" altLang="ru-RU" sz="1800"/>
              <a:t>, </a:t>
            </a:r>
            <a:r>
              <a:rPr lang="en-US" altLang="ru-RU" sz="1800" i="1"/>
              <a:t>v</a:t>
            </a:r>
            <a:r>
              <a:rPr lang="en-US" altLang="ru-RU" sz="1700" i="1" baseline="-25000"/>
              <a:t>C</a:t>
            </a:r>
            <a:r>
              <a:rPr lang="ru-RU" altLang="ru-RU" sz="1800"/>
              <a:t>&gt;} </a:t>
            </a:r>
            <a:r>
              <a:rPr lang="ru-RU" altLang="ru-RU" sz="1800">
                <a:sym typeface="Symbol" panose="05050102010706020507" pitchFamily="18" charset="2"/>
              </a:rPr>
              <a:t></a:t>
            </a:r>
            <a:r>
              <a:rPr lang="ru-RU" altLang="ru-RU" sz="1800"/>
              <a:t> </a:t>
            </a:r>
            <a:r>
              <a:rPr lang="en-US" altLang="ru-RU" sz="1800" i="1"/>
              <a:t>B</a:t>
            </a:r>
            <a:r>
              <a:rPr lang="en-US" altLang="ru-RU" sz="1700" i="1" baseline="-25000"/>
              <a:t>R</a:t>
            </a:r>
            <a:r>
              <a:rPr lang="ru-RU" altLang="ru-RU" sz="1800" i="1"/>
              <a:t/>
            </a:r>
            <a:br>
              <a:rPr lang="ru-RU" altLang="ru-RU" sz="1800" i="1"/>
            </a:br>
            <a:endParaRPr lang="ru-RU" altLang="ru-RU" sz="1800" i="1"/>
          </a:p>
          <a:p>
            <a:pPr marL="1090613" lvl="2" indent="-4191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Действительно, если {{&lt;</a:t>
            </a:r>
            <a:r>
              <a:rPr lang="en-US" altLang="ru-RU" sz="1800" i="1"/>
              <a:t>A</a:t>
            </a:r>
            <a:r>
              <a:rPr lang="ru-RU" altLang="ru-RU" sz="1800"/>
              <a:t>, </a:t>
            </a:r>
            <a:r>
              <a:rPr lang="en-US" altLang="ru-RU" sz="1800" i="1"/>
              <a:t>v</a:t>
            </a:r>
            <a:r>
              <a:rPr lang="en-US" altLang="ru-RU" sz="1700" i="1" baseline="-25000"/>
              <a:t>A</a:t>
            </a:r>
            <a:r>
              <a:rPr lang="ru-RU" altLang="ru-RU" sz="1800"/>
              <a:t>&gt;, &lt;</a:t>
            </a:r>
            <a:r>
              <a:rPr lang="en-US" altLang="ru-RU" sz="1800" i="1"/>
              <a:t>B</a:t>
            </a:r>
            <a:r>
              <a:rPr lang="ru-RU" altLang="ru-RU" sz="1800"/>
              <a:t>, </a:t>
            </a:r>
            <a:r>
              <a:rPr lang="en-US" altLang="ru-RU" sz="1800" i="1"/>
              <a:t>v</a:t>
            </a:r>
            <a:r>
              <a:rPr lang="en-US" altLang="ru-RU" sz="1700" i="1" baseline="-25000"/>
              <a:t>B</a:t>
            </a:r>
            <a:r>
              <a:rPr lang="ru-RU" altLang="ru-RU" sz="1800"/>
              <a:t>&gt;, &lt;</a:t>
            </a:r>
            <a:r>
              <a:rPr lang="en-US" altLang="ru-RU" sz="1800" i="1"/>
              <a:t>C</a:t>
            </a:r>
            <a:r>
              <a:rPr lang="ru-RU" altLang="ru-RU" sz="1800"/>
              <a:t>, </a:t>
            </a:r>
            <a:r>
              <a:rPr lang="en-US" altLang="ru-RU" sz="1800" i="1"/>
              <a:t>v</a:t>
            </a:r>
            <a:r>
              <a:rPr lang="en-US" altLang="ru-RU" sz="1700" i="1" baseline="-25000"/>
              <a:t>C</a:t>
            </a:r>
            <a:r>
              <a:rPr lang="ru-RU" altLang="ru-RU" sz="1800"/>
              <a:t>&gt;} </a:t>
            </a:r>
            <a:r>
              <a:rPr lang="ru-RU" altLang="ru-RU" sz="1800">
                <a:sym typeface="Symbol" panose="05050102010706020507" pitchFamily="18" charset="2"/>
              </a:rPr>
              <a:t></a:t>
            </a:r>
            <a:r>
              <a:rPr lang="ru-RU" altLang="ru-RU" sz="1800"/>
              <a:t> </a:t>
            </a:r>
            <a:r>
              <a:rPr lang="en-US" altLang="ru-RU" sz="1800" i="1"/>
              <a:t>B</a:t>
            </a:r>
            <a:r>
              <a:rPr lang="en-US" altLang="ru-RU" sz="1700" i="1" baseline="-25000"/>
              <a:t>R</a:t>
            </a:r>
            <a:r>
              <a:rPr lang="ru-RU" altLang="ru-RU" sz="1700" i="1" baseline="-25000"/>
              <a:t>3</a:t>
            </a:r>
            <a:r>
              <a:rPr lang="ru-RU" altLang="ru-RU" sz="1800"/>
              <a:t>, то существуют кортежи {&lt;</a:t>
            </a:r>
            <a:r>
              <a:rPr lang="en-US" altLang="ru-RU" sz="1800" i="1"/>
              <a:t>A</a:t>
            </a:r>
            <a:r>
              <a:rPr lang="ru-RU" altLang="ru-RU" sz="1800"/>
              <a:t>, </a:t>
            </a:r>
            <a:r>
              <a:rPr lang="en-US" altLang="ru-RU" sz="1800" i="1"/>
              <a:t>v</a:t>
            </a:r>
            <a:r>
              <a:rPr lang="en-US" altLang="ru-RU" sz="1700" i="1" baseline="-25000"/>
              <a:t>A</a:t>
            </a:r>
            <a:r>
              <a:rPr lang="ru-RU" altLang="ru-RU" sz="1800"/>
              <a:t>&gt;, &lt;</a:t>
            </a:r>
            <a:r>
              <a:rPr lang="en-US" altLang="ru-RU" sz="1800" i="1"/>
              <a:t>B</a:t>
            </a:r>
            <a:r>
              <a:rPr lang="ru-RU" altLang="ru-RU" sz="1800"/>
              <a:t>, </a:t>
            </a:r>
            <a:r>
              <a:rPr lang="en-US" altLang="ru-RU" sz="1800" i="1"/>
              <a:t>v</a:t>
            </a:r>
            <a:r>
              <a:rPr lang="en-US" altLang="ru-RU" sz="1700" i="1" baseline="-25000"/>
              <a:t>B</a:t>
            </a:r>
            <a:r>
              <a:rPr lang="ru-RU" altLang="ru-RU" sz="1800"/>
              <a:t>&gt;} </a:t>
            </a:r>
            <a:r>
              <a:rPr lang="ru-RU" altLang="ru-RU" sz="1800">
                <a:sym typeface="Symbol" panose="05050102010706020507" pitchFamily="18" charset="2"/>
              </a:rPr>
              <a:t></a:t>
            </a:r>
            <a:r>
              <a:rPr lang="ru-RU" altLang="ru-RU" sz="1800"/>
              <a:t> </a:t>
            </a:r>
            <a:r>
              <a:rPr lang="en-US" altLang="ru-RU" sz="1800" i="1"/>
              <a:t>B</a:t>
            </a:r>
            <a:r>
              <a:rPr lang="en-US" altLang="ru-RU" sz="1700" i="1" baseline="-25000"/>
              <a:t>R</a:t>
            </a:r>
            <a:r>
              <a:rPr lang="ru-RU" altLang="ru-RU" sz="1700" i="1" baseline="-25000"/>
              <a:t>1</a:t>
            </a:r>
            <a:r>
              <a:rPr lang="ru-RU" altLang="ru-RU" sz="1800"/>
              <a:t> и </a:t>
            </a:r>
            <a:br>
              <a:rPr lang="ru-RU" altLang="ru-RU" sz="1800"/>
            </a:br>
            <a:r>
              <a:rPr lang="ru-RU" altLang="ru-RU" sz="1800"/>
              <a:t>{&lt;</a:t>
            </a:r>
            <a:r>
              <a:rPr lang="en-US" altLang="ru-RU" sz="1800" i="1"/>
              <a:t>A</a:t>
            </a:r>
            <a:r>
              <a:rPr lang="ru-RU" altLang="ru-RU" sz="1800"/>
              <a:t>, </a:t>
            </a:r>
            <a:r>
              <a:rPr lang="en-US" altLang="ru-RU" sz="1800" i="1"/>
              <a:t>v</a:t>
            </a:r>
            <a:r>
              <a:rPr lang="en-US" altLang="ru-RU" sz="1700" i="1" baseline="-25000"/>
              <a:t>A</a:t>
            </a:r>
            <a:r>
              <a:rPr lang="ru-RU" altLang="ru-RU" sz="1800"/>
              <a:t>&gt;, &lt;</a:t>
            </a:r>
            <a:r>
              <a:rPr lang="en-US" altLang="ru-RU" sz="1800" i="1"/>
              <a:t>C</a:t>
            </a:r>
            <a:r>
              <a:rPr lang="ru-RU" altLang="ru-RU" sz="1800"/>
              <a:t>, </a:t>
            </a:r>
            <a:r>
              <a:rPr lang="en-US" altLang="ru-RU" sz="1800" i="1"/>
              <a:t>v</a:t>
            </a:r>
            <a:r>
              <a:rPr lang="en-US" altLang="ru-RU" sz="1700" i="1" baseline="-25000"/>
              <a:t>C</a:t>
            </a:r>
            <a:r>
              <a:rPr lang="ru-RU" altLang="ru-RU" sz="1800"/>
              <a:t>&gt;} </a:t>
            </a:r>
            <a:r>
              <a:rPr lang="ru-RU" altLang="ru-RU" sz="1800">
                <a:sym typeface="Symbol" panose="05050102010706020507" pitchFamily="18" charset="2"/>
              </a:rPr>
              <a:t></a:t>
            </a:r>
            <a:r>
              <a:rPr lang="ru-RU" altLang="ru-RU" sz="1800"/>
              <a:t> </a:t>
            </a:r>
            <a:r>
              <a:rPr lang="en-US" altLang="ru-RU" sz="1800" i="1"/>
              <a:t>B</a:t>
            </a:r>
            <a:r>
              <a:rPr lang="en-US" altLang="ru-RU" sz="1700" i="1" baseline="-25000"/>
              <a:t>R</a:t>
            </a:r>
            <a:r>
              <a:rPr lang="ru-RU" altLang="ru-RU" sz="1700" i="1" baseline="-25000"/>
              <a:t>2</a:t>
            </a:r>
          </a:p>
          <a:p>
            <a:pPr marL="1090613" lvl="2" indent="-4191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Последнее условие может выполняться в том и только в том случае, когда существует кортеж {&lt;</a:t>
            </a:r>
            <a:r>
              <a:rPr lang="en-US" altLang="ru-RU" sz="1800" i="1"/>
              <a:t>A</a:t>
            </a:r>
            <a:r>
              <a:rPr lang="ru-RU" altLang="ru-RU" sz="1800"/>
              <a:t>, </a:t>
            </a:r>
            <a:r>
              <a:rPr lang="en-US" altLang="ru-RU" sz="1800" i="1"/>
              <a:t>v</a:t>
            </a:r>
            <a:r>
              <a:rPr lang="en-US" altLang="ru-RU" sz="1700" i="1" baseline="-25000"/>
              <a:t>A</a:t>
            </a:r>
            <a:r>
              <a:rPr lang="ru-RU" altLang="ru-RU" sz="1800"/>
              <a:t>&gt;, &lt;</a:t>
            </a:r>
            <a:r>
              <a:rPr lang="en-US" altLang="ru-RU" sz="1800" i="1"/>
              <a:t>B</a:t>
            </a:r>
            <a:r>
              <a:rPr lang="ru-RU" altLang="ru-RU" sz="1800"/>
              <a:t>, </a:t>
            </a:r>
            <a:r>
              <a:rPr lang="en-US" altLang="ru-RU" sz="1800" i="1"/>
              <a:t>v</a:t>
            </a:r>
            <a:r>
              <a:rPr lang="en-US" altLang="ru-RU" sz="1700" i="1" baseline="-25000"/>
              <a:t>B</a:t>
            </a:r>
            <a:r>
              <a:rPr lang="ru-RU" altLang="ru-RU" sz="1800" i="1"/>
              <a:t>*</a:t>
            </a:r>
            <a:r>
              <a:rPr lang="ru-RU" altLang="ru-RU" sz="1800"/>
              <a:t>&gt;, &lt;</a:t>
            </a:r>
            <a:r>
              <a:rPr lang="en-US" altLang="ru-RU" sz="1800" i="1"/>
              <a:t>C</a:t>
            </a:r>
            <a:r>
              <a:rPr lang="ru-RU" altLang="ru-RU" sz="1800"/>
              <a:t>, </a:t>
            </a:r>
            <a:r>
              <a:rPr lang="en-US" altLang="ru-RU" sz="1800" i="1"/>
              <a:t>v</a:t>
            </a:r>
            <a:r>
              <a:rPr lang="en-US" altLang="ru-RU" sz="1700" i="1" baseline="-25000"/>
              <a:t>C</a:t>
            </a:r>
            <a:r>
              <a:rPr lang="ru-RU" altLang="ru-RU" sz="1800"/>
              <a:t>&gt;} </a:t>
            </a:r>
            <a:r>
              <a:rPr lang="ru-RU" altLang="ru-RU" sz="1800">
                <a:sym typeface="Symbol" panose="05050102010706020507" pitchFamily="18" charset="2"/>
              </a:rPr>
              <a:t></a:t>
            </a:r>
            <a:r>
              <a:rPr lang="ru-RU" altLang="ru-RU" sz="1800"/>
              <a:t> </a:t>
            </a:r>
            <a:r>
              <a:rPr lang="en-US" altLang="ru-RU" sz="1800" i="1"/>
              <a:t>B</a:t>
            </a:r>
            <a:r>
              <a:rPr lang="en-US" altLang="ru-RU" sz="1700" i="1" baseline="-25000"/>
              <a:t>R</a:t>
            </a:r>
            <a:endParaRPr lang="ru-RU" altLang="ru-RU" sz="1700" i="1" baseline="-25000"/>
          </a:p>
          <a:p>
            <a:pPr marL="1090613" lvl="2" indent="-4191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Но поскольку выполняется FD </a:t>
            </a:r>
            <a:r>
              <a:rPr lang="ru-RU" altLang="ru-RU" sz="1800" i="1"/>
              <a:t>A </a:t>
            </a:r>
            <a:r>
              <a:rPr lang="ru-RU" altLang="ru-RU" sz="1800">
                <a:sym typeface="Symbol" panose="05050102010706020507" pitchFamily="18" charset="2"/>
              </a:rPr>
              <a:t></a:t>
            </a:r>
            <a:r>
              <a:rPr lang="ru-RU" altLang="ru-RU" sz="1800"/>
              <a:t> </a:t>
            </a:r>
            <a:r>
              <a:rPr lang="ru-RU" altLang="ru-RU" sz="1800" i="1"/>
              <a:t>B</a:t>
            </a:r>
            <a:r>
              <a:rPr lang="ru-RU" altLang="ru-RU" sz="1800"/>
              <a:t>, то </a:t>
            </a:r>
            <a:r>
              <a:rPr lang="en-US" altLang="ru-RU" sz="1800" i="1"/>
              <a:t>v</a:t>
            </a:r>
            <a:r>
              <a:rPr lang="en-US" altLang="ru-RU" sz="1700" i="1" baseline="-25000"/>
              <a:t>B</a:t>
            </a:r>
            <a:r>
              <a:rPr lang="en-US" altLang="ru-RU" sz="1800" i="1"/>
              <a:t> </a:t>
            </a:r>
            <a:r>
              <a:rPr lang="ru-RU" altLang="ru-RU" sz="1800"/>
              <a:t>= </a:t>
            </a:r>
            <a:r>
              <a:rPr lang="en-US" altLang="ru-RU" sz="1800" i="1"/>
              <a:t>v</a:t>
            </a:r>
            <a:r>
              <a:rPr lang="en-US" altLang="ru-RU" sz="1700" i="1" baseline="-25000"/>
              <a:t>B</a:t>
            </a:r>
            <a:r>
              <a:rPr lang="ru-RU" altLang="ru-RU" sz="1800" i="1"/>
              <a:t>*</a:t>
            </a:r>
            <a:r>
              <a:rPr lang="ru-RU" altLang="ru-RU" sz="1800"/>
              <a:t> </a:t>
            </a:r>
            <a:br>
              <a:rPr lang="ru-RU" altLang="ru-RU" sz="1800"/>
            </a:br>
            <a:r>
              <a:rPr lang="ru-RU" altLang="ru-RU" sz="1800"/>
              <a:t>и, следовательно, {&lt;</a:t>
            </a:r>
            <a:r>
              <a:rPr lang="en-US" altLang="ru-RU" sz="1800" i="1"/>
              <a:t>A</a:t>
            </a:r>
            <a:r>
              <a:rPr lang="ru-RU" altLang="ru-RU" sz="1800"/>
              <a:t>, </a:t>
            </a:r>
            <a:r>
              <a:rPr lang="en-US" altLang="ru-RU" sz="1800" i="1"/>
              <a:t>v</a:t>
            </a:r>
            <a:r>
              <a:rPr lang="en-US" altLang="ru-RU" sz="1700" i="1" baseline="-25000"/>
              <a:t>A</a:t>
            </a:r>
            <a:r>
              <a:rPr lang="ru-RU" altLang="ru-RU" sz="1800"/>
              <a:t>&gt;, &lt;</a:t>
            </a:r>
            <a:r>
              <a:rPr lang="en-US" altLang="ru-RU" sz="1800" i="1"/>
              <a:t>B</a:t>
            </a:r>
            <a:r>
              <a:rPr lang="ru-RU" altLang="ru-RU" sz="1800"/>
              <a:t>, </a:t>
            </a:r>
            <a:r>
              <a:rPr lang="en-US" altLang="ru-RU" sz="1800" i="1"/>
              <a:t>v</a:t>
            </a:r>
            <a:r>
              <a:rPr lang="en-US" altLang="ru-RU" sz="1700" i="1" baseline="-25000"/>
              <a:t>B</a:t>
            </a:r>
            <a:r>
              <a:rPr lang="ru-RU" altLang="ru-RU" sz="1800"/>
              <a:t>&gt;, &lt;</a:t>
            </a:r>
            <a:r>
              <a:rPr lang="en-US" altLang="ru-RU" sz="1800" i="1"/>
              <a:t>C</a:t>
            </a:r>
            <a:r>
              <a:rPr lang="ru-RU" altLang="ru-RU" sz="1800"/>
              <a:t>, </a:t>
            </a:r>
            <a:r>
              <a:rPr lang="en-US" altLang="ru-RU" sz="1800" i="1"/>
              <a:t>v</a:t>
            </a:r>
            <a:r>
              <a:rPr lang="en-US" altLang="ru-RU" sz="1700" i="1" baseline="-25000"/>
              <a:t>C</a:t>
            </a:r>
            <a:r>
              <a:rPr lang="ru-RU" altLang="ru-RU" sz="1800"/>
              <a:t>&gt;} = {&lt;</a:t>
            </a:r>
            <a:r>
              <a:rPr lang="en-US" altLang="ru-RU" sz="1800" i="1"/>
              <a:t>A</a:t>
            </a:r>
            <a:r>
              <a:rPr lang="ru-RU" altLang="ru-RU" sz="1800"/>
              <a:t>, </a:t>
            </a:r>
            <a:r>
              <a:rPr lang="en-US" altLang="ru-RU" sz="1800" i="1"/>
              <a:t>v</a:t>
            </a:r>
            <a:r>
              <a:rPr lang="en-US" altLang="ru-RU" sz="1700" i="1" baseline="-25000"/>
              <a:t>A</a:t>
            </a:r>
            <a:r>
              <a:rPr lang="ru-RU" altLang="ru-RU" sz="1800"/>
              <a:t>&gt;, &lt;</a:t>
            </a:r>
            <a:r>
              <a:rPr lang="en-US" altLang="ru-RU" sz="1800" i="1"/>
              <a:t>B</a:t>
            </a:r>
            <a:r>
              <a:rPr lang="ru-RU" altLang="ru-RU" sz="1800"/>
              <a:t>, </a:t>
            </a:r>
            <a:r>
              <a:rPr lang="en-US" altLang="ru-RU" sz="1800" i="1"/>
              <a:t>v</a:t>
            </a:r>
            <a:r>
              <a:rPr lang="en-US" altLang="ru-RU" sz="1700" i="1" baseline="-25000"/>
              <a:t>B</a:t>
            </a:r>
            <a:r>
              <a:rPr lang="ru-RU" altLang="ru-RU" sz="1800" i="1"/>
              <a:t>*</a:t>
            </a:r>
            <a:r>
              <a:rPr lang="ru-RU" altLang="ru-RU" sz="1800"/>
              <a:t>&gt;, &lt;</a:t>
            </a:r>
            <a:r>
              <a:rPr lang="en-US" altLang="ru-RU" sz="1800" i="1"/>
              <a:t>C</a:t>
            </a:r>
            <a:r>
              <a:rPr lang="ru-RU" altLang="ru-RU" sz="1800"/>
              <a:t>, </a:t>
            </a:r>
            <a:r>
              <a:rPr lang="en-US" altLang="ru-RU" sz="1800" i="1"/>
              <a:t>v</a:t>
            </a:r>
            <a:r>
              <a:rPr lang="en-US" altLang="ru-RU" sz="1700" i="1" baseline="-25000"/>
              <a:t>C</a:t>
            </a:r>
            <a:r>
              <a:rPr lang="ru-RU" altLang="ru-RU" sz="1800"/>
              <a:t>&gt;}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B89F-FC31-4BC4-9F87-5FE24E1628CF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D0259-E7B8-4FC1-B6DE-8EF3BBAA5893}" type="slidenum">
              <a:rPr lang="ru-RU" altLang="en-US"/>
              <a:pPr/>
              <a:t>45</a:t>
            </a:fld>
            <a:endParaRPr lang="ru-RU" alt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Элементы теории функциональных зависимостей (3</a:t>
            </a:r>
            <a:r>
              <a:rPr lang="en-US" altLang="ru-RU" sz="2800"/>
              <a:t>4</a:t>
            </a:r>
            <a:r>
              <a:rPr lang="ru-RU" altLang="ru-RU" sz="2800"/>
              <a:t>)</a:t>
            </a:r>
            <a:br>
              <a:rPr lang="ru-RU" altLang="ru-RU" sz="2800"/>
            </a:br>
            <a:r>
              <a:rPr lang="ru-RU" altLang="ru-RU" sz="2000"/>
              <a:t>Декомпозиция без потерь и функциональные зависимости (8)</a:t>
            </a: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539750" y="1628775"/>
            <a:ext cx="4392613" cy="450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altLang="ru-RU"/>
              <a:t> </a:t>
            </a:r>
            <a:r>
              <a:rPr lang="ru-RU" altLang="ru-RU" sz="1700"/>
              <a:t>Иллюстрация общего случая применения теоремы Хита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altLang="ru-RU" sz="1700"/>
              <a:t> Атрибут СЛУ_ОТД содержит номера отделов, в которых работают служащие, а ПРО_НОМ – номера проектов, в которых служащие принимают участие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altLang="ru-RU" sz="1700"/>
              <a:t> Каждый служащий работает только в одном отделе, т. е. имеется FD СЛУ_НОМ </a:t>
            </a:r>
            <a:r>
              <a:rPr lang="ru-RU" altLang="ru-RU" sz="1700">
                <a:sym typeface="Symbol" panose="05050102010706020507" pitchFamily="18" charset="2"/>
              </a:rPr>
              <a:t></a:t>
            </a:r>
            <a:r>
              <a:rPr lang="ru-RU" altLang="ru-RU" sz="1700"/>
              <a:t> СЛУ_ОТД, но один служащий может участвовать в нескольких проектах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altLang="ru-RU" sz="1700"/>
              <a:t> Атрибут СЛУ_НОМ не является возможным ключом, но наличия FD СЛУ_НОМ_СЛУ_ОТД оказывается достаточно для декомпозиции этого отношения без потерь </a:t>
            </a:r>
          </a:p>
          <a:p>
            <a:endParaRPr lang="ru-RU" altLang="ru-RU" sz="1700"/>
          </a:p>
        </p:txBody>
      </p:sp>
      <p:pic>
        <p:nvPicPr>
          <p:cNvPr id="54278" name="Picture 6" descr="ФЗ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628775"/>
            <a:ext cx="3816350" cy="417671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795E7-B6E3-4B3D-BC8A-D116E64EC835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4E1D-55C9-41B2-A702-D94CA209F318}" type="slidenum">
              <a:rPr lang="ru-RU" altLang="en-US"/>
              <a:pPr/>
              <a:t>46</a:t>
            </a:fld>
            <a:endParaRPr lang="ru-RU" alt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Элементы теории функциональных зависимостей (3</a:t>
            </a:r>
            <a:r>
              <a:rPr lang="en-US" altLang="ru-RU" sz="2800"/>
              <a:t>5</a:t>
            </a:r>
            <a:r>
              <a:rPr lang="ru-RU" altLang="ru-RU" sz="2800"/>
              <a:t>)</a:t>
            </a:r>
            <a:br>
              <a:rPr lang="ru-RU" altLang="ru-RU" sz="2800"/>
            </a:br>
            <a:r>
              <a:rPr lang="ru-RU" altLang="ru-RU" sz="2000"/>
              <a:t>Декомпозиция без потерь и функциональные зависимости (9)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 b="1"/>
              <a:t>Определение 5.10. Минимально зависимые атрибуты</a:t>
            </a:r>
            <a:br>
              <a:rPr lang="ru-RU" altLang="ru-RU" sz="1900" b="1"/>
            </a:br>
            <a:endParaRPr lang="ru-RU" altLang="ru-RU" sz="1900" b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900"/>
              <a:t>	Атрибут </a:t>
            </a:r>
            <a:r>
              <a:rPr lang="ru-RU" altLang="ru-RU" sz="1900" i="1"/>
              <a:t>B </a:t>
            </a:r>
            <a:r>
              <a:rPr lang="ru-RU" altLang="ru-RU" sz="1900"/>
              <a:t>минимально зависит от атрибута </a:t>
            </a:r>
            <a:r>
              <a:rPr lang="ru-RU" altLang="ru-RU" sz="1900" i="1"/>
              <a:t>A</a:t>
            </a:r>
            <a:r>
              <a:rPr lang="ru-RU" altLang="ru-RU" sz="1900"/>
              <a:t>, если выполняется минимальная слева FD </a:t>
            </a:r>
            <a:r>
              <a:rPr lang="ru-RU" altLang="ru-RU" sz="1900" i="1"/>
              <a:t>A </a:t>
            </a:r>
            <a:r>
              <a:rPr lang="ru-RU" altLang="ru-RU" sz="1900">
                <a:sym typeface="Symbol" panose="05050102010706020507" pitchFamily="18" charset="2"/>
              </a:rPr>
              <a:t></a:t>
            </a:r>
            <a:r>
              <a:rPr lang="ru-RU" altLang="ru-RU" sz="1900" i="1"/>
              <a:t> B</a:t>
            </a:r>
            <a:br>
              <a:rPr lang="ru-RU" altLang="ru-RU" sz="1900" i="1"/>
            </a:br>
            <a:endParaRPr lang="ru-RU" altLang="ru-RU" sz="1900"/>
          </a:p>
          <a:p>
            <a:pPr>
              <a:lnSpc>
                <a:spcPct val="90000"/>
              </a:lnSpc>
            </a:pPr>
            <a:r>
              <a:rPr lang="ru-RU" altLang="ru-RU" sz="1900"/>
              <a:t>Например, в отношении </a:t>
            </a:r>
            <a:br>
              <a:rPr lang="ru-RU" altLang="ru-RU" sz="1900"/>
            </a:br>
            <a:r>
              <a:rPr lang="ru-RU" altLang="ru-RU" sz="1900"/>
              <a:t>СЛУЖАЩИЕ_ПРОЕКТЫ </a:t>
            </a:r>
            <a:br>
              <a:rPr lang="ru-RU" altLang="ru-RU" sz="1900"/>
            </a:br>
            <a:r>
              <a:rPr lang="ru-RU" altLang="ru-RU" sz="1900"/>
              <a:t>выполняются </a:t>
            </a:r>
            <a:br>
              <a:rPr lang="ru-RU" altLang="ru-RU" sz="1900"/>
            </a:br>
            <a:r>
              <a:rPr lang="ru-RU" altLang="ru-RU" sz="1900"/>
              <a:t>FD СЛУ_НОМ </a:t>
            </a:r>
            <a:r>
              <a:rPr lang="ru-RU" altLang="ru-RU" sz="1900">
                <a:sym typeface="Symbol" panose="05050102010706020507" pitchFamily="18" charset="2"/>
              </a:rPr>
              <a:t></a:t>
            </a:r>
            <a:r>
              <a:rPr lang="ru-RU" altLang="ru-RU" sz="1900"/>
              <a:t> СЛУ_ЗАРП </a:t>
            </a:r>
            <a:br>
              <a:rPr lang="ru-RU" altLang="ru-RU" sz="1900"/>
            </a:br>
            <a:r>
              <a:rPr lang="ru-RU" altLang="ru-RU" sz="1900"/>
              <a:t>и {СЛУ_НОМ, СЛУ_ИМЯ} </a:t>
            </a:r>
            <a:r>
              <a:rPr lang="ru-RU" altLang="ru-RU" sz="1900">
                <a:sym typeface="Symbol" panose="05050102010706020507" pitchFamily="18" charset="2"/>
              </a:rPr>
              <a:t></a:t>
            </a:r>
            <a:r>
              <a:rPr lang="ru-RU" altLang="ru-RU" sz="1900"/>
              <a:t> </a:t>
            </a:r>
            <a:br>
              <a:rPr lang="ru-RU" altLang="ru-RU" sz="1900"/>
            </a:br>
            <a:r>
              <a:rPr lang="ru-RU" altLang="ru-RU" sz="1900"/>
              <a:t>СЛУ_ЗАРП</a:t>
            </a:r>
          </a:p>
          <a:p>
            <a:pPr>
              <a:lnSpc>
                <a:spcPct val="90000"/>
              </a:lnSpc>
            </a:pPr>
            <a:r>
              <a:rPr lang="ru-RU" altLang="ru-RU" sz="1900"/>
              <a:t>Первая FD является </a:t>
            </a:r>
            <a:br>
              <a:rPr lang="ru-RU" altLang="ru-RU" sz="1900"/>
            </a:br>
            <a:r>
              <a:rPr lang="ru-RU" altLang="ru-RU" sz="1900"/>
              <a:t>минимальной слева, а вторая – нет</a:t>
            </a:r>
          </a:p>
          <a:p>
            <a:pPr>
              <a:lnSpc>
                <a:spcPct val="90000"/>
              </a:lnSpc>
            </a:pPr>
            <a:r>
              <a:rPr lang="ru-RU" altLang="ru-RU" sz="1900"/>
              <a:t>Поэтому СЛУ_ЗАРП минимально зависит от СЛУ_НОМ, а для {СЛУ_НОМ, СЛУ_ИМЯ} свойство минимальной зависимости не выполняется</a:t>
            </a:r>
          </a:p>
        </p:txBody>
      </p:sp>
      <p:pic>
        <p:nvPicPr>
          <p:cNvPr id="56324" name="Picture 4" descr="ФЗ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2852738"/>
            <a:ext cx="4090987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8E0CD-5D0D-46A2-8969-1FF8FF426268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717BE-784B-4DD6-BF36-A7D730803503}" type="slidenum">
              <a:rPr lang="ru-RU" altLang="en-US"/>
              <a:pPr/>
              <a:t>47</a:t>
            </a:fld>
            <a:endParaRPr lang="ru-RU" altLang="en-US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Элементы теории функциональных зависимостей (3</a:t>
            </a:r>
            <a:r>
              <a:rPr lang="en-US" altLang="ru-RU" sz="2800"/>
              <a:t>6</a:t>
            </a:r>
            <a:r>
              <a:rPr lang="ru-RU" altLang="ru-RU" sz="2800"/>
              <a:t>)</a:t>
            </a:r>
            <a:br>
              <a:rPr lang="ru-RU" altLang="ru-RU" sz="2800"/>
            </a:br>
            <a:r>
              <a:rPr lang="ru-RU" altLang="ru-RU" sz="2000"/>
              <a:t>Декомпозиция без потерь и функциональные зависимости (10)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Диаграмма минимального </a:t>
            </a:r>
            <a:br>
              <a:rPr lang="ru-RU" altLang="ru-RU" sz="2100"/>
            </a:br>
            <a:r>
              <a:rPr lang="ru-RU" altLang="ru-RU" sz="2100"/>
              <a:t>множества FD отношения </a:t>
            </a:r>
            <a:br>
              <a:rPr lang="ru-RU" altLang="ru-RU" sz="2100"/>
            </a:br>
            <a:r>
              <a:rPr lang="ru-RU" altLang="ru-RU" sz="2100"/>
              <a:t>СЛУЖАЩИЕ_ПРОЕКТЫ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В левой части диаграммы </a:t>
            </a:r>
            <a:br>
              <a:rPr lang="ru-RU" altLang="ru-RU" sz="2100"/>
            </a:br>
            <a:r>
              <a:rPr lang="ru-RU" altLang="ru-RU" sz="2100"/>
              <a:t>все стрелки начинаются с </a:t>
            </a:r>
            <a:br>
              <a:rPr lang="ru-RU" altLang="ru-RU" sz="2100"/>
            </a:br>
            <a:r>
              <a:rPr lang="ru-RU" altLang="ru-RU" sz="2100"/>
              <a:t>атрибута СЛУ_НОМ, </a:t>
            </a:r>
            <a:br>
              <a:rPr lang="ru-RU" altLang="ru-RU" sz="2100"/>
            </a:br>
            <a:r>
              <a:rPr lang="ru-RU" altLang="ru-RU" sz="2100"/>
              <a:t>который является </a:t>
            </a:r>
            <a:br>
              <a:rPr lang="ru-RU" altLang="ru-RU" sz="2100"/>
            </a:br>
            <a:r>
              <a:rPr lang="ru-RU" altLang="ru-RU" sz="2100"/>
              <a:t>единственным возможным </a:t>
            </a:r>
            <a:br>
              <a:rPr lang="ru-RU" altLang="ru-RU" sz="2100"/>
            </a:br>
            <a:r>
              <a:rPr lang="ru-RU" altLang="ru-RU" sz="2100"/>
              <a:t>(и, следовательно, первичным) ключом отношения СЛУЖАЩИЕ_ПРОЕКТЫ 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Отсутствует стрелка от СЛУ_НОМ к ПРОЕКТ_РУК 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Конечно, поскольку СЛУ_НОМ является возможным ключом, должна выполняться и FD СЛУ_НОМ </a:t>
            </a:r>
            <a:r>
              <a:rPr lang="ru-RU" altLang="ru-RU" sz="2100">
                <a:sym typeface="Symbol" panose="05050102010706020507" pitchFamily="18" charset="2"/>
              </a:rPr>
              <a:t></a:t>
            </a:r>
            <a:r>
              <a:rPr lang="ru-RU" altLang="ru-RU" sz="2100"/>
              <a:t> ПРОЕКТ_РУК 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Но эта FD является транзитивной (через ПРО_НОМ) и поэтому не входит в минимальное множество FD  </a:t>
            </a:r>
          </a:p>
        </p:txBody>
      </p:sp>
      <p:pic>
        <p:nvPicPr>
          <p:cNvPr id="57349" name="Picture 5" descr="ФЗ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1700213"/>
            <a:ext cx="4248150" cy="1944687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1CB3E-4A81-4E9D-AEC3-37B6E96E01FE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4856E-ADBA-4951-BFC6-982DED0FC27B}" type="slidenum">
              <a:rPr lang="ru-RU" altLang="en-US"/>
              <a:pPr/>
              <a:t>48</a:t>
            </a:fld>
            <a:endParaRPr lang="ru-RU" alt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Минимальные </a:t>
            </a:r>
            <a:r>
              <a:rPr lang="en-US" altLang="ru-RU" sz="2800"/>
              <a:t>FD</a:t>
            </a:r>
            <a:r>
              <a:rPr lang="ru-RU" altLang="ru-RU" sz="2800"/>
              <a:t> и вторая нормальная форма</a:t>
            </a:r>
            <a:r>
              <a:rPr lang="en-US" altLang="ru-RU" sz="2800"/>
              <a:t> (1)</a:t>
            </a:r>
            <a:r>
              <a:rPr lang="ru-RU" altLang="ru-RU"/>
              <a:t> 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Пусть имеется переменная отношения СЛУЖАЩИЕ_ПРОЕКТЫ_ЗАДАНИЯ с заголовком </a:t>
            </a:r>
            <a:br>
              <a:rPr lang="ru-RU" altLang="ru-RU" sz="2100"/>
            </a:br>
            <a:r>
              <a:rPr lang="ru-RU" altLang="ru-RU" sz="2100"/>
              <a:t>{СЛУ_НОМ, СЛУ_УРОВ, СЛУ_ЗАРП, ПРО_НОМ, СЛУ_ЗАДАН} </a:t>
            </a:r>
            <a:endParaRPr lang="en-US" altLang="ru-RU" sz="2100"/>
          </a:p>
          <a:p>
            <a:pPr>
              <a:lnSpc>
                <a:spcPct val="90000"/>
              </a:lnSpc>
            </a:pPr>
            <a:r>
              <a:rPr lang="ru-RU" altLang="ru-RU" sz="2100"/>
              <a:t>Атрибуты СЛУ_УРОВ и СЛУ_ЗАДАН содержат, соответственно, данные о разряде служащего и о задании, которое выполняет служащий в данном проекте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Будем считать,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что разряд служащего определяет размер его заработной платы, и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что каждый служащий может участвовать в нескольких проектах, но в каждом проекте выполняет только одно задание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Тогда очевидно, что единственно возможным ключом отношения СЛУЖАЩИЕ_ПРОЕКТЫ_ЗАДАНИЯ является составной атрибут {СЛУ_НОМ, ПРО_НОМ} 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FCB4-A175-41EB-BBAB-AA329BA0F93F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D552E-BDF0-4D7D-B861-310CB4AC3A74}" type="slidenum">
              <a:rPr lang="ru-RU" altLang="en-US"/>
              <a:pPr/>
              <a:t>49</a:t>
            </a:fld>
            <a:endParaRPr lang="ru-RU" alt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Минимальные </a:t>
            </a:r>
            <a:r>
              <a:rPr lang="en-US" altLang="ru-RU" sz="2800"/>
              <a:t>FD</a:t>
            </a:r>
            <a:r>
              <a:rPr lang="ru-RU" altLang="ru-RU" sz="2800"/>
              <a:t> и вторая нормальная форма</a:t>
            </a:r>
            <a:r>
              <a:rPr lang="en-US" altLang="ru-RU" sz="2800"/>
              <a:t> (</a:t>
            </a:r>
            <a:r>
              <a:rPr lang="ru-RU" altLang="ru-RU" sz="2800"/>
              <a:t>2</a:t>
            </a:r>
            <a:r>
              <a:rPr lang="en-US" altLang="ru-RU" sz="2800"/>
              <a:t>)</a:t>
            </a:r>
            <a:endParaRPr lang="ru-RU" altLang="ru-RU" sz="2800"/>
          </a:p>
        </p:txBody>
      </p:sp>
      <p:pic>
        <p:nvPicPr>
          <p:cNvPr id="60422" name="Picture 6" descr="1NF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412875"/>
            <a:ext cx="5111750" cy="170815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423" name="Picture 7" descr="1NF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3429000"/>
            <a:ext cx="5689600" cy="244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1727D-318B-4209-A05F-D8A3C6F31E82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DF1BF-2758-42E4-9965-06F3903364C4}" type="slidenum">
              <a:rPr lang="ru-RU" altLang="en-US"/>
              <a:pPr/>
              <a:t>5</a:t>
            </a:fld>
            <a:endParaRPr lang="ru-RU" alt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Введение (1)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/>
              <a:t>При проектировании баз данных решаются две основные проблемы: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Каким образом отобразить объекты предметной области в абстрактные объекты модели данных, чтобы это отображение не противоречило семантике предметной области и было, по возможности, наилучшим (эффективным, удобным и т. д.)? Часто эту проблему называют проблемой логического проектирования баз данных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Как обеспечить эффективность выполнения запросов к базе данных, т. е. каким образом, имея в виду особенности конкретной СУБД, расположить данные во внешней памяти, создания каких дополнительных структур (например, индексов) потребовать и т. д.? Эту проблему обычно называют проблемой физического проектирования баз данных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В случае реляционных баз данных трудно предложить какие-либо общие рецепты по части физического проектирования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Здесь слишком многое зависит от используемой СУБД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Поэтому мы ограничимся вопросами логического проектирования реляционных баз данных, которые существенны при использовании любой реляционной СУБД.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B461-39BD-44D1-9F5F-8FB88F766E13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D1380-E4D7-48E2-8082-6CEE73B39E12}" type="slidenum">
              <a:rPr lang="ru-RU" altLang="en-US"/>
              <a:pPr/>
              <a:t>50</a:t>
            </a:fld>
            <a:endParaRPr lang="ru-RU" alt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Минимальные </a:t>
            </a:r>
            <a:r>
              <a:rPr lang="en-US" altLang="ru-RU" sz="2800"/>
              <a:t>FD</a:t>
            </a:r>
            <a:r>
              <a:rPr lang="ru-RU" altLang="ru-RU" sz="2800"/>
              <a:t> и вторая нормальная форма</a:t>
            </a:r>
            <a:r>
              <a:rPr lang="en-US" altLang="ru-RU" sz="2800"/>
              <a:t> (</a:t>
            </a:r>
            <a:r>
              <a:rPr lang="ru-RU" altLang="ru-RU" sz="2800"/>
              <a:t>3</a:t>
            </a:r>
            <a:r>
              <a:rPr lang="en-US" altLang="ru-RU" sz="2800"/>
              <a:t>)</a:t>
            </a:r>
            <a:r>
              <a:rPr lang="ru-RU" altLang="ru-RU" sz="2800"/>
              <a:t/>
            </a:r>
            <a:br>
              <a:rPr lang="ru-RU" altLang="ru-RU" sz="2800"/>
            </a:br>
            <a:r>
              <a:rPr lang="ru-RU" altLang="ru-RU" sz="2400"/>
              <a:t>Аномалии обновления из-за наличия не минимальных </a:t>
            </a:r>
            <a:r>
              <a:rPr lang="en-US" altLang="ru-RU" sz="2400"/>
              <a:t>FD (1)</a:t>
            </a:r>
            <a:endParaRPr lang="ru-RU" altLang="ru-RU" sz="240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000"/>
              <a:t>Во множество FD отношения СЛУЖАЩИЕ_ПРОЕКТЫ_ЗАДАНИЯ входит несколько FD, в которых детерминантом является не возможный ключ отношения</a:t>
            </a:r>
            <a:r>
              <a:rPr lang="ru-RU" altLang="ru-RU" sz="1900"/>
              <a:t> </a:t>
            </a:r>
            <a:endParaRPr lang="en-US" altLang="ru-RU" sz="1900"/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800"/>
              <a:t>соответствующие стрелки в диаграмме начинаются не с {СЛУ_НОМ, ПРО_НОМ}, </a:t>
            </a:r>
            <a:endParaRPr lang="en-US" altLang="ru-RU" sz="1800"/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800"/>
              <a:t>т. е. некоторые функциональные зависимости атрибутов от возможного ключа не являются минимальными </a:t>
            </a:r>
            <a:endParaRPr lang="en-US" altLang="ru-RU" sz="1800"/>
          </a:p>
          <a:p>
            <a:pPr>
              <a:lnSpc>
                <a:spcPct val="80000"/>
              </a:lnSpc>
            </a:pPr>
            <a:r>
              <a:rPr lang="ru-RU" altLang="ru-RU" sz="2000"/>
              <a:t>Это приводит к проявлению так называемых </a:t>
            </a:r>
            <a:r>
              <a:rPr lang="ru-RU" altLang="ru-RU" sz="2000" i="1"/>
              <a:t>аномалий обновления</a:t>
            </a:r>
            <a:r>
              <a:rPr lang="ru-RU" altLang="ru-RU" sz="2000"/>
              <a:t> </a:t>
            </a:r>
            <a:endParaRPr lang="en-US" altLang="ru-RU" sz="2000"/>
          </a:p>
          <a:p>
            <a:pPr>
              <a:lnSpc>
                <a:spcPct val="80000"/>
              </a:lnSpc>
            </a:pPr>
            <a:r>
              <a:rPr lang="ru-RU" altLang="ru-RU" sz="2000"/>
              <a:t>Под аномалиями обновления понимаются трудности, с которыми приходится сталкиваться при выполнении операций </a:t>
            </a:r>
            <a:endParaRPr lang="en-US" altLang="ru-RU" sz="2000"/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800"/>
              <a:t>добавления кортежей в отношение (INSERT), </a:t>
            </a:r>
            <a:endParaRPr lang="en-US" altLang="ru-RU" sz="1800"/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800"/>
              <a:t>удаления кортежей (DELETE) и </a:t>
            </a:r>
            <a:endParaRPr lang="en-US" altLang="ru-RU" sz="1800"/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800"/>
              <a:t>модификации кортежей (UPDATE) 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1593F-400D-4065-95AB-2570904079CD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AA56-35F8-4AE3-96DE-747C013DFD3F}" type="slidenum">
              <a:rPr lang="ru-RU" altLang="en-US"/>
              <a:pPr/>
              <a:t>51</a:t>
            </a:fld>
            <a:endParaRPr lang="ru-RU" alt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Минимальные </a:t>
            </a:r>
            <a:r>
              <a:rPr lang="en-US" altLang="ru-RU" sz="2800"/>
              <a:t>FD</a:t>
            </a:r>
            <a:r>
              <a:rPr lang="ru-RU" altLang="ru-RU" sz="2800"/>
              <a:t> и вторая нормальная форма</a:t>
            </a:r>
            <a:r>
              <a:rPr lang="en-US" altLang="ru-RU" sz="2800"/>
              <a:t> (4)</a:t>
            </a:r>
            <a:r>
              <a:rPr lang="ru-RU" altLang="ru-RU" sz="2800"/>
              <a:t/>
            </a:r>
            <a:br>
              <a:rPr lang="ru-RU" altLang="ru-RU" sz="2800"/>
            </a:br>
            <a:r>
              <a:rPr lang="ru-RU" altLang="ru-RU" sz="2400"/>
              <a:t>Аномалии обновления из-за наличия не минимальных </a:t>
            </a:r>
            <a:r>
              <a:rPr lang="en-US" altLang="ru-RU" sz="2400"/>
              <a:t>FD (2)</a:t>
            </a:r>
            <a:endParaRPr lang="ru-RU" altLang="ru-RU" sz="240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Обсудим сначала аномалии обновления, вызываемые наличием FD СЛУ_НОМ </a:t>
            </a:r>
            <a:r>
              <a:rPr lang="ru-RU" altLang="ru-RU" sz="2100">
                <a:sym typeface="Symbol" panose="05050102010706020507" pitchFamily="18" charset="2"/>
              </a:rPr>
              <a:t></a:t>
            </a:r>
            <a:r>
              <a:rPr lang="ru-RU" altLang="ru-RU" sz="2100"/>
              <a:t> СЛУ_УРОВ</a:t>
            </a:r>
            <a:endParaRPr lang="en-US" altLang="ru-RU" sz="2100"/>
          </a:p>
          <a:p>
            <a:pPr>
              <a:lnSpc>
                <a:spcPct val="80000"/>
              </a:lnSpc>
            </a:pPr>
            <a:r>
              <a:rPr lang="ru-RU" altLang="ru-RU" sz="2100"/>
              <a:t>Эти аномалии связаны с избыточностью хранения значений атрибутов СЛУ_УРОВ и СЛУ_ЗАРП в каждом кортеже, описывающем задание служащего в некотором проекте</a:t>
            </a:r>
            <a:endParaRPr lang="ru-RU" altLang="ru-RU" sz="2100" i="1"/>
          </a:p>
          <a:p>
            <a:pPr>
              <a:lnSpc>
                <a:spcPct val="80000"/>
              </a:lnSpc>
            </a:pPr>
            <a:r>
              <a:rPr lang="ru-RU" altLang="ru-RU" sz="2100" i="1"/>
              <a:t>Добавление кортежей</a:t>
            </a:r>
            <a:endParaRPr lang="en-US" altLang="ru-RU" sz="2100" i="1"/>
          </a:p>
          <a:p>
            <a:pPr>
              <a:lnSpc>
                <a:spcPct val="80000"/>
              </a:lnSpc>
            </a:pPr>
            <a:r>
              <a:rPr lang="ru-RU" altLang="ru-RU" sz="2100"/>
              <a:t>Невозможно дополнить отношение СЛУЖАЩИЕ_ПРОЕКТЫ_ЗАДАНИЯ данными о служащем, который в данное время еще не участвует ни в одном проекте </a:t>
            </a:r>
            <a:endParaRPr lang="en-US" altLang="ru-RU" sz="2100"/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ПРО_НОМ является частью первичного ключа и не может содержать неопределенных значений </a:t>
            </a:r>
            <a:endParaRPr lang="en-US" altLang="ru-RU" sz="2000"/>
          </a:p>
          <a:p>
            <a:pPr>
              <a:lnSpc>
                <a:spcPct val="80000"/>
              </a:lnSpc>
            </a:pPr>
            <a:r>
              <a:rPr lang="ru-RU" altLang="ru-RU" sz="2100"/>
              <a:t>Между тем часто бывает, что сначала служащего принимают на работу, устанавливают его разряд и размер зарплаты, а лишь потом назначают для него проект 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24FE-B010-4D7F-ADEA-4AA25C14B306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3B28-F948-49DC-8EF0-294FA5083BC1}" type="slidenum">
              <a:rPr lang="ru-RU" altLang="en-US"/>
              <a:pPr/>
              <a:t>52</a:t>
            </a:fld>
            <a:endParaRPr lang="ru-RU" alt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Минимальные </a:t>
            </a:r>
            <a:r>
              <a:rPr lang="en-US" altLang="ru-RU" sz="2800"/>
              <a:t>FD</a:t>
            </a:r>
            <a:r>
              <a:rPr lang="ru-RU" altLang="ru-RU" sz="2800"/>
              <a:t> и вторая нормальная форма</a:t>
            </a:r>
            <a:r>
              <a:rPr lang="en-US" altLang="ru-RU" sz="2800"/>
              <a:t> (5)</a:t>
            </a:r>
            <a:r>
              <a:rPr lang="ru-RU" altLang="ru-RU" sz="2800"/>
              <a:t/>
            </a:r>
            <a:br>
              <a:rPr lang="ru-RU" altLang="ru-RU" sz="2800"/>
            </a:br>
            <a:r>
              <a:rPr lang="ru-RU" altLang="ru-RU" sz="2400"/>
              <a:t>Аномалии обновления из-за наличия не минимальных </a:t>
            </a:r>
            <a:r>
              <a:rPr lang="en-US" altLang="ru-RU" sz="2400"/>
              <a:t>FD (3)</a:t>
            </a:r>
            <a:endParaRPr lang="ru-RU" altLang="ru-RU" sz="240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 i="1"/>
              <a:t>Удаление кортежей</a:t>
            </a:r>
            <a:endParaRPr lang="en-US" altLang="ru-RU" sz="2100" i="1"/>
          </a:p>
          <a:p>
            <a:pPr>
              <a:lnSpc>
                <a:spcPct val="80000"/>
              </a:lnSpc>
            </a:pPr>
            <a:r>
              <a:rPr lang="ru-RU" altLang="ru-RU" sz="2100"/>
              <a:t>Невозможно сохранить в отношении СЛУЖАЩИЕ_ПРОЕКТЫ_ЗАДАНИЯ данные о служащем, завершившем участие в своем последнем проекте </a:t>
            </a:r>
            <a:endParaRPr lang="en-US" altLang="ru-RU" sz="2100"/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по той причине, что значение атрибута ПРО_НОМ для этого служащего стало бы неопределенным </a:t>
            </a:r>
            <a:endParaRPr lang="en-US" altLang="ru-RU" sz="2000"/>
          </a:p>
          <a:p>
            <a:pPr>
              <a:lnSpc>
                <a:spcPct val="80000"/>
              </a:lnSpc>
            </a:pPr>
            <a:r>
              <a:rPr lang="ru-RU" altLang="ru-RU" sz="2100"/>
              <a:t>Между тем характерна ситуация, когда между проектами возникают перерывы, не приводящие к увольнению служащих.</a:t>
            </a:r>
            <a:endParaRPr lang="ru-RU" altLang="ru-RU" sz="2100" i="1"/>
          </a:p>
          <a:p>
            <a:pPr>
              <a:lnSpc>
                <a:spcPct val="80000"/>
              </a:lnSpc>
            </a:pPr>
            <a:r>
              <a:rPr lang="ru-RU" altLang="ru-RU" sz="2100" i="1"/>
              <a:t>Модификация кортежей</a:t>
            </a:r>
            <a:endParaRPr lang="en-US" altLang="ru-RU" sz="2100" i="1"/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Чтобы изменить разряд служащего, придется модифицировать все кортежи с соответствующим значением атрибута СЛУ_НОМ</a:t>
            </a:r>
            <a:endParaRPr lang="en-US" altLang="ru-RU" sz="2000"/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В противном случае будет нарушена естественная FD СЛУ_НОМ </a:t>
            </a:r>
            <a:r>
              <a:rPr lang="ru-RU" altLang="ru-RU" sz="2000">
                <a:sym typeface="Symbol" panose="05050102010706020507" pitchFamily="18" charset="2"/>
              </a:rPr>
              <a:t></a:t>
            </a:r>
            <a:r>
              <a:rPr lang="ru-RU" altLang="ru-RU" sz="2000"/>
              <a:t> СЛУ_УРОВ </a:t>
            </a:r>
            <a:endParaRPr lang="en-US" altLang="ru-RU" sz="2000"/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у одного служащего имеется только один разряд 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F6B6B-9DB0-4029-8273-F519CD3DF6FF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F55B-C3EE-4248-9237-BB75CEE83E84}" type="slidenum">
              <a:rPr lang="ru-RU" altLang="en-US"/>
              <a:pPr/>
              <a:t>53</a:t>
            </a:fld>
            <a:endParaRPr lang="ru-RU" alt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Минимальные </a:t>
            </a:r>
            <a:r>
              <a:rPr lang="en-US" altLang="ru-RU" sz="2400"/>
              <a:t>FD</a:t>
            </a:r>
            <a:r>
              <a:rPr lang="ru-RU" altLang="ru-RU" sz="2400"/>
              <a:t> и вторая нормальная форма</a:t>
            </a:r>
            <a:r>
              <a:rPr lang="en-US" altLang="ru-RU" sz="2400"/>
              <a:t> (6)</a:t>
            </a:r>
            <a:r>
              <a:rPr lang="ru-RU" altLang="ru-RU" sz="2400"/>
              <a:t/>
            </a:r>
            <a:br>
              <a:rPr lang="ru-RU" altLang="ru-RU" sz="2400"/>
            </a:br>
            <a:r>
              <a:rPr lang="ru-RU" altLang="ru-RU" sz="2000"/>
              <a:t>Возможная декомпозиция</a:t>
            </a:r>
            <a:r>
              <a:rPr lang="en-US" altLang="ru-RU" sz="2000"/>
              <a:t> (1)</a:t>
            </a:r>
            <a:r>
              <a:rPr lang="ru-RU" altLang="ru-RU" sz="3800"/>
              <a:t> </a:t>
            </a:r>
          </a:p>
        </p:txBody>
      </p:sp>
      <p:pic>
        <p:nvPicPr>
          <p:cNvPr id="65540" name="Picture 4" descr="1NF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341438"/>
            <a:ext cx="4800600" cy="11811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541" name="Picture 5" descr="1NF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2565400"/>
            <a:ext cx="3695700" cy="3454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395288" y="3429000"/>
            <a:ext cx="446405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/>
              <a:t>На основании теоремы Хита эта декомпозиция является декомпозицией без потерь, поскольку в исходном отношении имелась FD </a:t>
            </a:r>
            <a:r>
              <a:rPr lang="en-US" altLang="ru-RU"/>
              <a:t/>
            </a:r>
            <a:br>
              <a:rPr lang="en-US" altLang="ru-RU"/>
            </a:br>
            <a:r>
              <a:rPr lang="ru-RU" altLang="ru-RU"/>
              <a:t>{СЛУ_НОМ, ПРО_НОМ} </a:t>
            </a:r>
            <a:r>
              <a:rPr lang="ru-RU" altLang="ru-RU">
                <a:sym typeface="Symbol" panose="05050102010706020507" pitchFamily="18" charset="2"/>
              </a:rPr>
              <a:t></a:t>
            </a:r>
            <a:r>
              <a:rPr lang="en-US" altLang="ru-RU"/>
              <a:t> </a:t>
            </a:r>
            <a:r>
              <a:rPr lang="ru-RU" altLang="ru-RU"/>
              <a:t>СЛУ_ЗАДАН 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A6694-CD84-4E40-89B4-2A05DB90F3B0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E0B8A-9144-4CC6-B504-E48D8BC2040E}" type="slidenum">
              <a:rPr lang="ru-RU" altLang="en-US"/>
              <a:pPr/>
              <a:t>54</a:t>
            </a:fld>
            <a:endParaRPr lang="ru-RU" alt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Минимальные </a:t>
            </a:r>
            <a:r>
              <a:rPr lang="en-US" altLang="ru-RU" sz="2800"/>
              <a:t>FD</a:t>
            </a:r>
            <a:r>
              <a:rPr lang="ru-RU" altLang="ru-RU" sz="2800"/>
              <a:t> и вторая нормальная форма</a:t>
            </a:r>
            <a:r>
              <a:rPr lang="en-US" altLang="ru-RU" sz="2800"/>
              <a:t> (7)</a:t>
            </a:r>
            <a:r>
              <a:rPr lang="ru-RU" altLang="ru-RU" sz="2800"/>
              <a:t/>
            </a:r>
            <a:br>
              <a:rPr lang="ru-RU" altLang="ru-RU" sz="2800"/>
            </a:br>
            <a:r>
              <a:rPr lang="ru-RU" altLang="ru-RU" sz="2400"/>
              <a:t>Возможная декомпозиция</a:t>
            </a:r>
            <a:r>
              <a:rPr lang="en-US" altLang="ru-RU" sz="2400"/>
              <a:t> (2)</a:t>
            </a:r>
            <a:endParaRPr lang="ru-RU" altLang="ru-RU" sz="240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Теперь можно легко справиться с операциями обновления</a:t>
            </a:r>
            <a:endParaRPr lang="ru-RU" altLang="ru-RU" sz="2100" i="1"/>
          </a:p>
          <a:p>
            <a:pPr>
              <a:lnSpc>
                <a:spcPct val="80000"/>
              </a:lnSpc>
            </a:pPr>
            <a:r>
              <a:rPr lang="ru-RU" altLang="ru-RU" sz="2100" i="1"/>
              <a:t>Добавление кортежей</a:t>
            </a:r>
            <a:endParaRPr lang="en-US" altLang="ru-RU" sz="2100" i="1"/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Чтобы сохранить данные о принятом на работу служащем, который еще не участвует ни в каком проекте, достаточно добавить соответствующий кортеж в отношение СЛУЖ</a:t>
            </a:r>
            <a:endParaRPr lang="ru-RU" altLang="ru-RU" sz="2000" i="1"/>
          </a:p>
          <a:p>
            <a:pPr>
              <a:lnSpc>
                <a:spcPct val="80000"/>
              </a:lnSpc>
            </a:pPr>
            <a:r>
              <a:rPr lang="ru-RU" altLang="ru-RU" sz="2100" i="1"/>
              <a:t>Удаление кортежей</a:t>
            </a:r>
            <a:endParaRPr lang="en-US" altLang="ru-RU" sz="2100" i="1"/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Если некоторый служащий прекращает работу в некотором проекте, достаточно удалить соответствующий кортеж из отношения СЛУЖ_ПРО_ЗАДАН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При увольнении служащего нужно удалить кортежи с соответствующим значением атрибута СЛУ_НОМ из отношений СЛУЖ и СЛУЖ_ПРО_ЗАДАН</a:t>
            </a:r>
            <a:endParaRPr lang="ru-RU" altLang="ru-RU" sz="2000" i="1"/>
          </a:p>
          <a:p>
            <a:pPr>
              <a:lnSpc>
                <a:spcPct val="80000"/>
              </a:lnSpc>
            </a:pPr>
            <a:r>
              <a:rPr lang="ru-RU" altLang="ru-RU" sz="2100" i="1"/>
              <a:t>Модификация кортежей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Если у служащего меняется разряд (и, следовательно, размер зарплаты), достаточно модифицировать один кортеж в отношении СЛУЖ 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5D3A-FB9E-4340-8692-CCA672E46A80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DC7CF-9BD8-40FB-B012-DD5D565CF024}" type="slidenum">
              <a:rPr lang="ru-RU" altLang="en-US"/>
              <a:pPr/>
              <a:t>55</a:t>
            </a:fld>
            <a:endParaRPr lang="ru-RU" altLang="en-US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Минимальные </a:t>
            </a:r>
            <a:r>
              <a:rPr lang="en-US" altLang="ru-RU" sz="2400"/>
              <a:t>FD</a:t>
            </a:r>
            <a:r>
              <a:rPr lang="ru-RU" altLang="ru-RU" sz="2400"/>
              <a:t> и вторая нормальная форма</a:t>
            </a:r>
            <a:r>
              <a:rPr lang="en-US" altLang="ru-RU" sz="2400"/>
              <a:t> (</a:t>
            </a:r>
            <a:r>
              <a:rPr lang="ru-RU" altLang="ru-RU" sz="2400"/>
              <a:t>8</a:t>
            </a:r>
            <a:r>
              <a:rPr lang="en-US" altLang="ru-RU" sz="2400"/>
              <a:t>)</a:t>
            </a:r>
            <a:r>
              <a:rPr lang="ru-RU" altLang="ru-RU" sz="2400"/>
              <a:t/>
            </a:r>
            <a:br>
              <a:rPr lang="ru-RU" altLang="ru-RU" sz="2400"/>
            </a:br>
            <a:r>
              <a:rPr lang="ru-RU" altLang="ru-RU" sz="2000"/>
              <a:t>Вторая нормальная форма (1)</a:t>
            </a:r>
            <a:r>
              <a:rPr lang="ru-RU" altLang="ru-RU" sz="3800"/>
              <a:t> 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800"/>
              <a:t>В отношениях СЛУЖ</a:t>
            </a:r>
            <a:r>
              <a:rPr lang="ru-RU" altLang="ru-RU" sz="1800" b="1"/>
              <a:t> </a:t>
            </a:r>
            <a:r>
              <a:rPr lang="ru-RU" altLang="ru-RU" sz="1800"/>
              <a:t>и СЛУЖ_ПРО_ЗАДАН отсутствуют FD, не являющиеся минимальными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Наличие таких FD в переменной отношения СЛУЖАЩИЕ_ПРОЕКТЫ_ЗАДАНИЯ вызывало аномалии обновления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В действительности, проблема заключалась в том, что атрибут СЛУЖ_УРОВ относился к сущности служащий, в то время как первичный ключ идентифицировал сущность задание_служащего_в_проекте</a:t>
            </a:r>
          </a:p>
          <a:p>
            <a:pPr>
              <a:lnSpc>
                <a:spcPct val="80000"/>
              </a:lnSpc>
            </a:pPr>
            <a:endParaRPr lang="ru-RU" altLang="ru-RU" sz="1800"/>
          </a:p>
          <a:p>
            <a:pPr>
              <a:lnSpc>
                <a:spcPct val="80000"/>
              </a:lnSpc>
            </a:pPr>
            <a:r>
              <a:rPr lang="ru-RU" altLang="ru-RU" sz="1800" b="1"/>
              <a:t>Определение 5.11. Вторая нормальная форма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800"/>
              <a:t>	</a:t>
            </a:r>
            <a:br>
              <a:rPr lang="ru-RU" altLang="ru-RU" sz="1800"/>
            </a:br>
            <a:r>
              <a:rPr lang="ru-RU" altLang="ru-RU" sz="1800"/>
              <a:t>Переменная отношения находится во второй нормальной форме (2NF) тогда и только тогда, когда она находится в первой нормальной форме, и каждый ее неключевой атрибут минимально функционально зависит от первичного ключа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600"/>
              <a:t>Неключевым атрибутом называется атрибут, не входящий ни в один возможный ключ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3069-8522-4638-A5A4-6020E9ABB3BD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20FCA-A96D-4008-9CED-3A261D73AFF2}" type="slidenum">
              <a:rPr lang="ru-RU" altLang="en-US"/>
              <a:pPr/>
              <a:t>56</a:t>
            </a:fld>
            <a:endParaRPr lang="ru-RU" alt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Минимальные </a:t>
            </a:r>
            <a:r>
              <a:rPr lang="en-US" altLang="ru-RU" sz="2400"/>
              <a:t>FD</a:t>
            </a:r>
            <a:r>
              <a:rPr lang="ru-RU" altLang="ru-RU" sz="2400"/>
              <a:t> и вторая нормальная форма</a:t>
            </a:r>
            <a:r>
              <a:rPr lang="en-US" altLang="ru-RU" sz="2400"/>
              <a:t> (</a:t>
            </a:r>
            <a:r>
              <a:rPr lang="ru-RU" altLang="ru-RU" sz="2400"/>
              <a:t>9</a:t>
            </a:r>
            <a:r>
              <a:rPr lang="en-US" altLang="ru-RU" sz="2400"/>
              <a:t>)</a:t>
            </a:r>
            <a:r>
              <a:rPr lang="ru-RU" altLang="ru-RU" sz="2400"/>
              <a:t/>
            </a:r>
            <a:br>
              <a:rPr lang="ru-RU" altLang="ru-RU" sz="2400"/>
            </a:br>
            <a:r>
              <a:rPr lang="ru-RU" altLang="ru-RU" sz="2000"/>
              <a:t>Вторая нормальная форма (2)</a:t>
            </a:r>
            <a:r>
              <a:rPr lang="ru-RU" altLang="ru-RU" sz="3800"/>
              <a:t> 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/>
              <a:t>Переменные отношений СЛУЖ и СЛУЖ_ПРО_ЗАДАН находятся в 2NF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все неключевые атрибуты отношений минимально зависят от первичных ключей СЛУ_НОМ и {СЛУ_НОМ, ПРО_НОМ} соответственно 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Переменная отношения СЛУЖАЩИЕ_ПРОЕКТЫ_ЗАДАНИЯ не находится в 2NF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например, FD {СЛУ_НОМ, ПРО_НОМ} </a:t>
            </a:r>
            <a:r>
              <a:rPr lang="ru-RU" altLang="ru-RU" sz="1700">
                <a:sym typeface="Symbol" panose="05050102010706020507" pitchFamily="18" charset="2"/>
              </a:rPr>
              <a:t></a:t>
            </a:r>
            <a:r>
              <a:rPr lang="ru-RU" altLang="ru-RU" sz="1700"/>
              <a:t> СЛУ_УРОВ не является минимальной 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Любая переменная отношения, находящаяся в 1NF, может быть приведена к набору из переменных отношений, находящихся в 2NF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В результате декомпозиции мы получаем набор проекций исходной переменной отношения, естественное соединение любых значений которых воспроизводит допустимое значение исходной переменной отношения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т. е. это декомпозиция без потерь 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Для переменных отношений СЛУЖ и СЛУЖ_ПРО_ЗАДАН исходное отношение СЛУЖАЩИЕ_ПРОЕКТЫ_ЗАДАНИЯ воспроизводится их естественным соединением по общему атрибуту СЛУ_НОМ 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343F-BA4F-4FD4-8DA6-658F0F9FD403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2B509-6747-482E-8DC5-AC3E88EBD336}" type="slidenum">
              <a:rPr lang="ru-RU" altLang="en-US"/>
              <a:pPr/>
              <a:t>57</a:t>
            </a:fld>
            <a:endParaRPr lang="ru-RU" alt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Минимальные </a:t>
            </a:r>
            <a:r>
              <a:rPr lang="en-US" altLang="ru-RU" sz="2400"/>
              <a:t>FD</a:t>
            </a:r>
            <a:r>
              <a:rPr lang="ru-RU" altLang="ru-RU" sz="2400"/>
              <a:t> и вторая нормальная форма</a:t>
            </a:r>
            <a:r>
              <a:rPr lang="en-US" altLang="ru-RU" sz="2400"/>
              <a:t> (</a:t>
            </a:r>
            <a:r>
              <a:rPr lang="ru-RU" altLang="ru-RU" sz="2400"/>
              <a:t>10</a:t>
            </a:r>
            <a:r>
              <a:rPr lang="en-US" altLang="ru-RU" sz="2400"/>
              <a:t>)</a:t>
            </a:r>
            <a:r>
              <a:rPr lang="ru-RU" altLang="ru-RU" sz="2400"/>
              <a:t/>
            </a:r>
            <a:br>
              <a:rPr lang="ru-RU" altLang="ru-RU" sz="2400"/>
            </a:br>
            <a:r>
              <a:rPr lang="ru-RU" altLang="ru-RU" sz="2000"/>
              <a:t>Вторая нормальная форма (3)</a:t>
            </a:r>
            <a:r>
              <a:rPr lang="ru-RU" altLang="ru-RU" sz="3800"/>
              <a:t> 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Заметим, что допустимое значение переменной отношения СЛУЖ может содержать кортежи, информационное наполнение которых выходит за пределы допустимых значений переменной отношения СЛУЖАЩИЕ_ПРОЕКТЫ_ЗАДАНИЯ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Например, в теле отношения СЛУЖ может находиться кортеж с данными о служащем с номером 4438, который еще не участвует ни в одном проекте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Наличие такого кортежа не влияет на результат естественного соединения, тело которого все равно будет совпадать с телом допустимого значения переменной отношения СЛУЖАЩИЕ_ПРОЕКТЫ_ЗАДАНИЯ 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D7B93-5D5A-46F7-8C67-57BAC82D6185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6514D-1C80-40F2-A618-10A13B4D6253}" type="slidenum">
              <a:rPr lang="ru-RU" altLang="en-US"/>
              <a:pPr/>
              <a:t>58</a:t>
            </a:fld>
            <a:endParaRPr lang="ru-RU" alt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Нетранзитивные </a:t>
            </a:r>
            <a:r>
              <a:rPr lang="en-US" altLang="ru-RU" sz="3200"/>
              <a:t>FD</a:t>
            </a:r>
            <a:r>
              <a:rPr lang="ru-RU" altLang="ru-RU" sz="3200"/>
              <a:t> и </a:t>
            </a:r>
            <a:r>
              <a:rPr lang="en-US" altLang="ru-RU" sz="3200"/>
              <a:t>3NF (1)</a:t>
            </a:r>
            <a:r>
              <a:rPr lang="ru-RU" altLang="ru-RU"/>
              <a:t> 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altLang="ru-RU" sz="2100"/>
          </a:p>
          <a:p>
            <a:pPr>
              <a:lnSpc>
                <a:spcPct val="90000"/>
              </a:lnSpc>
            </a:pPr>
            <a:endParaRPr lang="en-US" altLang="ru-RU" sz="2100"/>
          </a:p>
          <a:p>
            <a:pPr>
              <a:lnSpc>
                <a:spcPct val="90000"/>
              </a:lnSpc>
            </a:pPr>
            <a:endParaRPr lang="en-US" altLang="ru-RU" sz="2100"/>
          </a:p>
          <a:p>
            <a:pPr>
              <a:lnSpc>
                <a:spcPct val="90000"/>
              </a:lnSpc>
            </a:pPr>
            <a:endParaRPr lang="en-US" altLang="ru-RU" sz="2100"/>
          </a:p>
          <a:p>
            <a:pPr>
              <a:lnSpc>
                <a:spcPct val="90000"/>
              </a:lnSpc>
            </a:pPr>
            <a:r>
              <a:rPr lang="ru-RU" altLang="ru-RU" sz="2100"/>
              <a:t>В произведенной декомпозиции переменной отношения СЛУЖАЩИЕ_ПРОЕКТЫ_ЗАДАНИЯ множество FD переменной отношения СЛУЖ_ПРО_ЗАДАН предельно просто – детерминантом единственной нетривиальной функциональной зависимости является возможный ключ</a:t>
            </a:r>
            <a:endParaRPr lang="en-US" altLang="ru-RU" sz="2100"/>
          </a:p>
          <a:p>
            <a:pPr>
              <a:lnSpc>
                <a:spcPct val="90000"/>
              </a:lnSpc>
            </a:pPr>
            <a:r>
              <a:rPr lang="ru-RU" altLang="ru-RU" sz="2100"/>
              <a:t>При использовании этой переменной отношения какие-либо аномалии обновления не возникают</a:t>
            </a:r>
            <a:endParaRPr lang="en-US" altLang="ru-RU" sz="2100"/>
          </a:p>
          <a:p>
            <a:pPr>
              <a:lnSpc>
                <a:spcPct val="90000"/>
              </a:lnSpc>
            </a:pPr>
            <a:r>
              <a:rPr lang="ru-RU" altLang="ru-RU" sz="2100"/>
              <a:t>Однако переменная отношения СЛУЖ не является такой же совершенной</a:t>
            </a:r>
          </a:p>
        </p:txBody>
      </p:sp>
      <p:pic>
        <p:nvPicPr>
          <p:cNvPr id="74756" name="Picture 4" descr="1NF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1700213"/>
            <a:ext cx="4800600" cy="11811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828E-CCBD-4679-81AD-6977D845D02F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DCA53-52D5-46A8-8626-C2DB4D7A3C67}" type="slidenum">
              <a:rPr lang="ru-RU" altLang="en-US"/>
              <a:pPr/>
              <a:t>59</a:t>
            </a:fld>
            <a:endParaRPr lang="ru-RU" alt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Нетранзитивные </a:t>
            </a:r>
            <a:r>
              <a:rPr lang="en-US" altLang="ru-RU" sz="2800"/>
              <a:t>FD</a:t>
            </a:r>
            <a:r>
              <a:rPr lang="ru-RU" altLang="ru-RU" sz="2800"/>
              <a:t> и </a:t>
            </a:r>
            <a:r>
              <a:rPr lang="en-US" altLang="ru-RU" sz="2800"/>
              <a:t>3NF (2)</a:t>
            </a:r>
            <a:br>
              <a:rPr lang="en-US" altLang="ru-RU" sz="2800"/>
            </a:br>
            <a:r>
              <a:rPr lang="ru-RU" altLang="ru-RU" sz="2000"/>
              <a:t>Аномалии обновления</a:t>
            </a:r>
            <a:r>
              <a:rPr lang="en-US" altLang="ru-RU" sz="2000"/>
              <a:t> </a:t>
            </a:r>
            <a:r>
              <a:rPr lang="ru-RU" altLang="ru-RU" sz="2000"/>
              <a:t>из-за наличия транзитивных </a:t>
            </a:r>
            <a:r>
              <a:rPr lang="en-US" altLang="ru-RU" sz="2000"/>
              <a:t>FD (1)</a:t>
            </a:r>
            <a:r>
              <a:rPr lang="ru-RU" altLang="ru-RU" sz="3800"/>
              <a:t>  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altLang="ru-RU" sz="2100"/>
          </a:p>
          <a:p>
            <a:pPr>
              <a:lnSpc>
                <a:spcPct val="90000"/>
              </a:lnSpc>
            </a:pPr>
            <a:endParaRPr lang="en-US" altLang="ru-RU" sz="2100"/>
          </a:p>
          <a:p>
            <a:pPr>
              <a:lnSpc>
                <a:spcPct val="90000"/>
              </a:lnSpc>
            </a:pPr>
            <a:endParaRPr lang="en-US" altLang="ru-RU" sz="2100"/>
          </a:p>
          <a:p>
            <a:pPr>
              <a:lnSpc>
                <a:spcPct val="90000"/>
              </a:lnSpc>
            </a:pPr>
            <a:endParaRPr lang="en-US" altLang="ru-RU" sz="2100"/>
          </a:p>
          <a:p>
            <a:pPr>
              <a:lnSpc>
                <a:spcPct val="90000"/>
              </a:lnSpc>
            </a:pPr>
            <a:r>
              <a:rPr lang="ru-RU" altLang="ru-RU" sz="2100"/>
              <a:t>Функциональные зависимости переменной отношения СЛУЖ по-прежнему порождают некоторые аномалии обновления</a:t>
            </a:r>
            <a:endParaRPr lang="en-US" altLang="ru-RU" sz="2100"/>
          </a:p>
          <a:p>
            <a:pPr>
              <a:lnSpc>
                <a:spcPct val="90000"/>
              </a:lnSpc>
            </a:pPr>
            <a:r>
              <a:rPr lang="ru-RU" altLang="ru-RU" sz="2100"/>
              <a:t>Они вызываются наличием транзитивной FD СЛУ_НОМ </a:t>
            </a:r>
            <a:r>
              <a:rPr lang="ru-RU" altLang="ru-RU" sz="2100">
                <a:sym typeface="Symbol" panose="05050102010706020507" pitchFamily="18" charset="2"/>
              </a:rPr>
              <a:t></a:t>
            </a:r>
            <a:r>
              <a:rPr lang="ru-RU" altLang="ru-RU" sz="2100"/>
              <a:t> СЛУ_ЗАРП </a:t>
            </a:r>
            <a:endParaRPr lang="en-US" altLang="ru-RU" sz="2100"/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через FD СЛУ_НОМ </a:t>
            </a:r>
            <a:r>
              <a:rPr lang="ru-RU" altLang="ru-RU" sz="2000">
                <a:sym typeface="Symbol" panose="05050102010706020507" pitchFamily="18" charset="2"/>
              </a:rPr>
              <a:t></a:t>
            </a:r>
            <a:r>
              <a:rPr lang="ru-RU" altLang="ru-RU" sz="2000"/>
              <a:t> СЛУ_УРОВ и СЛУ_УРОВ </a:t>
            </a:r>
            <a:r>
              <a:rPr lang="ru-RU" altLang="ru-RU" sz="2000">
                <a:sym typeface="Symbol" panose="05050102010706020507" pitchFamily="18" charset="2"/>
              </a:rPr>
              <a:t></a:t>
            </a:r>
            <a:r>
              <a:rPr lang="ru-RU" altLang="ru-RU" sz="2000"/>
              <a:t> СЛУ_ЗАРП </a:t>
            </a:r>
            <a:endParaRPr lang="en-US" altLang="ru-RU" sz="2000"/>
          </a:p>
          <a:p>
            <a:pPr>
              <a:lnSpc>
                <a:spcPct val="90000"/>
              </a:lnSpc>
            </a:pPr>
            <a:r>
              <a:rPr lang="ru-RU" altLang="ru-RU" sz="2100"/>
              <a:t>Эти аномалии связаны с избыточностью хранения значения атрибута СЛУ_ЗАРП в каждом кортеже, характеризующем служащих с одним и тем же разрядом </a:t>
            </a:r>
          </a:p>
        </p:txBody>
      </p:sp>
      <p:pic>
        <p:nvPicPr>
          <p:cNvPr id="75780" name="Picture 4" descr="1NF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1700213"/>
            <a:ext cx="4800600" cy="11811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5C1B2-EF82-4CA9-BE04-0591E6D11B47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79CD-1E91-461A-A3B3-805F690F41F5}" type="slidenum">
              <a:rPr lang="ru-RU" altLang="en-US"/>
              <a:pPr/>
              <a:t>6</a:t>
            </a:fld>
            <a:endParaRPr lang="ru-RU" alt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Введение (2)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Более того, мы не будем касаться очень важного аспекта проектирования – определения ограничений целостности общего вида (за исключением ограничений, задаваемых функциональными и многозначными зависимостями, а также зависимостями проекции/соединения)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Дело в том, что при использовании СУБД с развитыми механизмами определения и поддержки ограничений целостности (например, SQL-ориентированных систем) трудно предложить какой-либо универсальный подход к определению ограничений целостности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Эти ограничения могут иметь произвольно сложную форму, и их формулировка пока относится скорее к области искусства, чем инженерного мастерства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Самое большее, что предлагается по этому поводу в литературе, это автоматическая проверка непротиворечивости набора ограничений целостности.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9DA5-6138-4091-B4A7-8CFC7A787D5F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CDCB4-A6B6-4D79-A58B-1D1A0D3E8073}" type="slidenum">
              <a:rPr lang="ru-RU" altLang="en-US"/>
              <a:pPr/>
              <a:t>60</a:t>
            </a:fld>
            <a:endParaRPr lang="ru-RU" alt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Нетранзитивные </a:t>
            </a:r>
            <a:r>
              <a:rPr lang="en-US" altLang="ru-RU" sz="2800"/>
              <a:t>FD</a:t>
            </a:r>
            <a:r>
              <a:rPr lang="ru-RU" altLang="ru-RU" sz="2800"/>
              <a:t> и </a:t>
            </a:r>
            <a:r>
              <a:rPr lang="en-US" altLang="ru-RU" sz="2800"/>
              <a:t>3NF (3)</a:t>
            </a:r>
            <a:br>
              <a:rPr lang="en-US" altLang="ru-RU" sz="2800"/>
            </a:br>
            <a:r>
              <a:rPr lang="ru-RU" altLang="ru-RU" sz="2000"/>
              <a:t>Аномалии обновления</a:t>
            </a:r>
            <a:r>
              <a:rPr lang="en-US" altLang="ru-RU" sz="2000"/>
              <a:t> </a:t>
            </a:r>
            <a:r>
              <a:rPr lang="ru-RU" altLang="ru-RU" sz="2000"/>
              <a:t>из-за наличия транзитивных </a:t>
            </a:r>
            <a:r>
              <a:rPr lang="en-US" altLang="ru-RU" sz="2000"/>
              <a:t>FD (2)</a:t>
            </a:r>
            <a:r>
              <a:rPr lang="ru-RU" altLang="ru-RU" sz="3800"/>
              <a:t>  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 i="1"/>
              <a:t>Добавление кортежей</a:t>
            </a:r>
            <a:endParaRPr lang="en-US" altLang="ru-RU" sz="2100" i="1"/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Невозможно сохранить данные о новом разряде (и соответствующем ему размере зарплаты), пока не появится служащий с новым разрядом</a:t>
            </a:r>
            <a:endParaRPr lang="en-US" altLang="ru-RU" sz="2000"/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Атрибут СЛУ_НОМ, входящий в состав первичного ключа, не может содержать неопределенные значения</a:t>
            </a:r>
            <a:endParaRPr lang="ru-RU" altLang="ru-RU" sz="1800" i="1"/>
          </a:p>
          <a:p>
            <a:pPr>
              <a:lnSpc>
                <a:spcPct val="80000"/>
              </a:lnSpc>
            </a:pPr>
            <a:r>
              <a:rPr lang="ru-RU" altLang="ru-RU" sz="2100" i="1"/>
              <a:t>Удаление кортежей</a:t>
            </a:r>
            <a:endParaRPr lang="en-US" altLang="ru-RU" sz="2100" i="1"/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При увольнении последнего служащего с данным разрядом будет утрачена информация о наличии такого разряда и соответствующем размере зарплаты</a:t>
            </a:r>
            <a:endParaRPr lang="ru-RU" altLang="ru-RU" sz="2000" i="1"/>
          </a:p>
          <a:p>
            <a:pPr>
              <a:lnSpc>
                <a:spcPct val="80000"/>
              </a:lnSpc>
            </a:pPr>
            <a:r>
              <a:rPr lang="ru-RU" altLang="ru-RU" sz="2100" i="1"/>
              <a:t>Модификация кортежей</a:t>
            </a:r>
            <a:endParaRPr lang="en-US" altLang="ru-RU" sz="2100" i="1"/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При изменении размера зарплаты, соответствующей некоторому разряду, придется изменить значение атрибута СЛУ_ЗАРП в кортежах всех служащих, которым назначен этот разряд</a:t>
            </a:r>
            <a:endParaRPr lang="en-US" altLang="ru-RU" sz="2000"/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иначе не будет выполняться FD СЛУ_УРОВ </a:t>
            </a:r>
            <a:r>
              <a:rPr lang="ru-RU" altLang="ru-RU" sz="1800">
                <a:sym typeface="Symbol" panose="05050102010706020507" pitchFamily="18" charset="2"/>
              </a:rPr>
              <a:t></a:t>
            </a:r>
            <a:r>
              <a:rPr lang="ru-RU" altLang="ru-RU" sz="1800"/>
              <a:t> СЛУ_ЗАРП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FEEEE-3B99-46D7-B543-BF289292FCC2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37A76-EFE5-4E33-8103-851610617CCD}" type="slidenum">
              <a:rPr lang="ru-RU" altLang="en-US"/>
              <a:pPr/>
              <a:t>61</a:t>
            </a:fld>
            <a:endParaRPr lang="ru-RU" altLang="en-US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Нетранзитивные </a:t>
            </a:r>
            <a:r>
              <a:rPr lang="en-US" altLang="ru-RU" sz="3200"/>
              <a:t>FD</a:t>
            </a:r>
            <a:r>
              <a:rPr lang="ru-RU" altLang="ru-RU" sz="3200"/>
              <a:t> и </a:t>
            </a:r>
            <a:r>
              <a:rPr lang="en-US" altLang="ru-RU" sz="3200"/>
              <a:t>3NF (4)</a:t>
            </a:r>
            <a:br>
              <a:rPr lang="en-US" altLang="ru-RU" sz="3200"/>
            </a:br>
            <a:r>
              <a:rPr lang="ru-RU" altLang="ru-RU" sz="2400"/>
              <a:t>Возможная декомпозиция </a:t>
            </a:r>
            <a:r>
              <a:rPr lang="en-US" altLang="ru-RU" sz="2400"/>
              <a:t>(1)</a:t>
            </a:r>
            <a:endParaRPr lang="ru-RU" altLang="ru-RU" sz="2400"/>
          </a:p>
        </p:txBody>
      </p:sp>
      <p:sp>
        <p:nvSpPr>
          <p:cNvPr id="78856" name="Text Box 8"/>
          <p:cNvSpPr txBox="1">
            <a:spLocks noChangeArrowheads="1"/>
          </p:cNvSpPr>
          <p:nvPr/>
        </p:nvSpPr>
        <p:spPr bwMode="auto">
          <a:xfrm>
            <a:off x="468313" y="3141663"/>
            <a:ext cx="4967287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altLang="ru-RU"/>
              <a:t> По теореме Хита, это снова декомпозиция без потерь по причине наличия, например, FD СЛУ_НОМ </a:t>
            </a:r>
            <a:r>
              <a:rPr lang="ru-RU" altLang="ru-RU">
                <a:sym typeface="Symbol" panose="05050102010706020507" pitchFamily="18" charset="2"/>
              </a:rPr>
              <a:t></a:t>
            </a:r>
            <a:r>
              <a:rPr lang="ru-RU" altLang="ru-RU"/>
              <a:t> СЛУ_УРОВ </a:t>
            </a:r>
            <a:endParaRPr lang="en-US" altLang="ru-RU"/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altLang="ru-RU"/>
              <a:t> Мы избавились от трудностей при выполнении операций обновления </a:t>
            </a:r>
          </a:p>
        </p:txBody>
      </p:sp>
      <p:pic>
        <p:nvPicPr>
          <p:cNvPr id="78857" name="Picture 9" descr="2NF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484313"/>
            <a:ext cx="4603750" cy="67945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858" name="Picture 10" descr="2NF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1484313"/>
            <a:ext cx="2735263" cy="37179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4CEA9-77BE-4286-BBBD-953148A8B6A5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F29C-0457-4200-8E8A-4B2FA9636141}" type="slidenum">
              <a:rPr lang="ru-RU" altLang="en-US"/>
              <a:pPr/>
              <a:t>62</a:t>
            </a:fld>
            <a:endParaRPr lang="ru-RU" altLang="en-US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Нетранзитивные </a:t>
            </a:r>
            <a:r>
              <a:rPr lang="en-US" altLang="ru-RU" sz="3200"/>
              <a:t>FD</a:t>
            </a:r>
            <a:r>
              <a:rPr lang="ru-RU" altLang="ru-RU" sz="3200"/>
              <a:t> и </a:t>
            </a:r>
            <a:r>
              <a:rPr lang="en-US" altLang="ru-RU" sz="3200"/>
              <a:t>3NF (</a:t>
            </a:r>
            <a:r>
              <a:rPr lang="ru-RU" altLang="ru-RU" sz="3200"/>
              <a:t>5</a:t>
            </a:r>
            <a:r>
              <a:rPr lang="en-US" altLang="ru-RU" sz="3200"/>
              <a:t>)</a:t>
            </a:r>
            <a:br>
              <a:rPr lang="en-US" altLang="ru-RU" sz="3200"/>
            </a:br>
            <a:r>
              <a:rPr lang="ru-RU" altLang="ru-RU" sz="2400"/>
              <a:t>Возможная декомпозиция </a:t>
            </a:r>
            <a:r>
              <a:rPr lang="en-US" altLang="ru-RU" sz="2400"/>
              <a:t>(</a:t>
            </a:r>
            <a:r>
              <a:rPr lang="ru-RU" altLang="ru-RU" sz="2400"/>
              <a:t>2</a:t>
            </a:r>
            <a:r>
              <a:rPr lang="en-US" altLang="ru-RU" sz="2400"/>
              <a:t>)</a:t>
            </a:r>
            <a:endParaRPr lang="ru-RU" altLang="ru-RU" sz="240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 i="1"/>
              <a:t>Добавление кортежей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Чтобы сохранить данные о новом разряде, достаточно добавить соответствующий кортеж к отношению УРОВ</a:t>
            </a:r>
            <a:endParaRPr lang="ru-RU" altLang="ru-RU" sz="2200" i="1"/>
          </a:p>
          <a:p>
            <a:pPr>
              <a:lnSpc>
                <a:spcPct val="90000"/>
              </a:lnSpc>
            </a:pPr>
            <a:r>
              <a:rPr lang="ru-RU" altLang="ru-RU" sz="2600" i="1"/>
              <a:t>Удаление кортежей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При увольнении последнего служащего, обладающего данным разрядом, удаляется соответствующий кортеж из отношения СЛУЖ1, но данные о разряде сохраняются в отношении УРОВ</a:t>
            </a:r>
            <a:endParaRPr lang="ru-RU" altLang="ru-RU" sz="2200" i="1"/>
          </a:p>
          <a:p>
            <a:pPr>
              <a:lnSpc>
                <a:spcPct val="90000"/>
              </a:lnSpc>
            </a:pPr>
            <a:r>
              <a:rPr lang="ru-RU" altLang="ru-RU" sz="2600" i="1"/>
              <a:t>Модификация кортежей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При изменении размера зарплаты, соответствующей некоторому разряду, изменяется значение атрибута СЛУ_ЗАРП ровно в одном кортеже отношения УРОВ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EDC-9367-44A7-BCDC-89B35292B3D6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F25A-C901-453C-8D77-95004F76BAEE}" type="slidenum">
              <a:rPr lang="ru-RU" altLang="en-US"/>
              <a:pPr/>
              <a:t>63</a:t>
            </a:fld>
            <a:endParaRPr lang="ru-RU" alt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Нетранзитивные </a:t>
            </a:r>
            <a:r>
              <a:rPr lang="en-US" altLang="ru-RU" sz="2800"/>
              <a:t>FD</a:t>
            </a:r>
            <a:r>
              <a:rPr lang="ru-RU" altLang="ru-RU" sz="2800"/>
              <a:t> и </a:t>
            </a:r>
            <a:r>
              <a:rPr lang="en-US" altLang="ru-RU" sz="2800"/>
              <a:t>3NF (</a:t>
            </a:r>
            <a:r>
              <a:rPr lang="ru-RU" altLang="ru-RU" sz="2800"/>
              <a:t>6</a:t>
            </a:r>
            <a:r>
              <a:rPr lang="en-US" altLang="ru-RU" sz="2800"/>
              <a:t>)</a:t>
            </a:r>
            <a:br>
              <a:rPr lang="en-US" altLang="ru-RU" sz="2800"/>
            </a:br>
            <a:r>
              <a:rPr lang="ru-RU" altLang="ru-RU" sz="2000"/>
              <a:t>Третья нормальная форма (1)</a:t>
            </a:r>
            <a:r>
              <a:rPr lang="ru-RU" altLang="ru-RU" sz="3800"/>
              <a:t> 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000"/>
              <a:t>Аномалии обновления переменной отношения СЛУЖ были связаны с наличием в этой переменной транзитивной FD СЛУ_НОМ </a:t>
            </a:r>
            <a:r>
              <a:rPr lang="ru-RU" altLang="ru-RU" sz="2000">
                <a:sym typeface="Symbol" panose="05050102010706020507" pitchFamily="18" charset="2"/>
              </a:rPr>
              <a:t></a:t>
            </a:r>
            <a:r>
              <a:rPr lang="ru-RU" altLang="ru-RU" sz="2000"/>
              <a:t> СЛУ_ЗАРП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Наличие этой FD на самом деле означало, что атрибут СЛУ_ЗАРП характеризовал не сущность </a:t>
            </a:r>
            <a:r>
              <a:rPr lang="ru-RU" altLang="ru-RU" sz="2000" i="1"/>
              <a:t>служащий</a:t>
            </a:r>
            <a:r>
              <a:rPr lang="ru-RU" altLang="ru-RU" sz="2000"/>
              <a:t>, а сущность </a:t>
            </a:r>
            <a:r>
              <a:rPr lang="ru-RU" altLang="ru-RU" sz="2000" i="1"/>
              <a:t>разряд</a:t>
            </a:r>
          </a:p>
          <a:p>
            <a:pPr>
              <a:lnSpc>
                <a:spcPct val="80000"/>
              </a:lnSpc>
            </a:pPr>
            <a:endParaRPr lang="ru-RU" altLang="ru-RU" sz="2000"/>
          </a:p>
          <a:p>
            <a:pPr>
              <a:lnSpc>
                <a:spcPct val="80000"/>
              </a:lnSpc>
            </a:pPr>
            <a:r>
              <a:rPr lang="ru-RU" altLang="ru-RU" sz="2000" b="1"/>
              <a:t>Определение 5.12. Третья нормальная форма</a:t>
            </a:r>
          </a:p>
          <a:p>
            <a:pPr>
              <a:lnSpc>
                <a:spcPct val="80000"/>
              </a:lnSpc>
            </a:pPr>
            <a:endParaRPr lang="ru-RU" altLang="ru-RU" sz="20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/>
              <a:t>	Переменная отношения находится в третьей нормальной форме (3NF) в том и только в том случае, когда она находится во второй нормальной форме, и каждый неключевой атрибут нетранзитивно функционально зависит от первичного ключа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Функциональная зависимость называется нетранзитивной тогда и только тогда, когда она не является транзитивной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3B182-7AFA-4E65-8DEC-65547A671FC2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1F25-C064-4562-B188-A98D434D97D0}" type="slidenum">
              <a:rPr lang="ru-RU" altLang="en-US"/>
              <a:pPr/>
              <a:t>64</a:t>
            </a:fld>
            <a:endParaRPr lang="ru-RU" alt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Нетранзитивные </a:t>
            </a:r>
            <a:r>
              <a:rPr lang="en-US" altLang="ru-RU" sz="2800"/>
              <a:t>FD</a:t>
            </a:r>
            <a:r>
              <a:rPr lang="ru-RU" altLang="ru-RU" sz="2800"/>
              <a:t> и </a:t>
            </a:r>
            <a:r>
              <a:rPr lang="en-US" altLang="ru-RU" sz="2800"/>
              <a:t>3NF (</a:t>
            </a:r>
            <a:r>
              <a:rPr lang="ru-RU" altLang="ru-RU" sz="2800"/>
              <a:t>7</a:t>
            </a:r>
            <a:r>
              <a:rPr lang="en-US" altLang="ru-RU" sz="2800"/>
              <a:t>)</a:t>
            </a:r>
            <a:br>
              <a:rPr lang="en-US" altLang="ru-RU" sz="2800"/>
            </a:br>
            <a:r>
              <a:rPr lang="ru-RU" altLang="ru-RU" sz="2000"/>
              <a:t>Третья нормальная форма (2)</a:t>
            </a:r>
            <a:r>
              <a:rPr lang="ru-RU" altLang="ru-RU" sz="3800"/>
              <a:t> 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Отношения СЛУЖ1 и УРОВ оба находятся в 3NF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все неключевые атрибуты нетранзитивно зависят от первичных ключей СЛУ_НОМ и СЛУ_УРОВ 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Отношение СЛУЖ не находится в 3NF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FD СЛУ_НОМ </a:t>
            </a:r>
            <a:r>
              <a:rPr lang="ru-RU" altLang="ru-RU" sz="2000">
                <a:sym typeface="Symbol" panose="05050102010706020507" pitchFamily="18" charset="2"/>
              </a:rPr>
              <a:t></a:t>
            </a:r>
            <a:r>
              <a:rPr lang="ru-RU" altLang="ru-RU" sz="2000"/>
              <a:t> СЛУ_ЗАРП является транзитивной 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Любое отношение, находящееся в 2NF, но не находящееся в 3NF, может быть приведено к набору отношений, находящихся в 3NF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При этом получается набор проекций исходного отношения, естественное соединение которых воспроизводит исходное отношение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т. е. это декомпозиция без потерь 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Для отношений СЛУЖ1 и УРОВ исходное отношение СЛУЖ воспроизводится их естественным соединением по общему атрибуту СЛУ_УРОВ 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2F6D4-564D-478B-99B9-9979DEE1FE7B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EDF62-FD9E-4F19-8ACA-81254C00AC7E}" type="slidenum">
              <a:rPr lang="ru-RU" altLang="en-US"/>
              <a:pPr/>
              <a:t>65</a:t>
            </a:fld>
            <a:endParaRPr lang="ru-RU" alt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Нетранзитивные </a:t>
            </a:r>
            <a:r>
              <a:rPr lang="en-US" altLang="ru-RU" sz="2800"/>
              <a:t>FD</a:t>
            </a:r>
            <a:r>
              <a:rPr lang="ru-RU" altLang="ru-RU" sz="2800"/>
              <a:t> и </a:t>
            </a:r>
            <a:r>
              <a:rPr lang="en-US" altLang="ru-RU" sz="2800"/>
              <a:t>3NF (</a:t>
            </a:r>
            <a:r>
              <a:rPr lang="ru-RU" altLang="ru-RU" sz="2800"/>
              <a:t>8</a:t>
            </a:r>
            <a:r>
              <a:rPr lang="en-US" altLang="ru-RU" sz="2800"/>
              <a:t>)</a:t>
            </a:r>
            <a:br>
              <a:rPr lang="en-US" altLang="ru-RU" sz="2800"/>
            </a:br>
            <a:r>
              <a:rPr lang="ru-RU" altLang="ru-RU" sz="2000"/>
              <a:t>Третья нормальная форма (3)</a:t>
            </a:r>
            <a:r>
              <a:rPr lang="ru-RU" altLang="ru-RU" sz="3800"/>
              <a:t> 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/>
              <a:t>Заметим, что допустимые значения отношения УРОВ могут содержать кортежи, информационное наполнение которых выходит за пределы тела отношения СЛУЖ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Например, в теле отношения УРОВ может находиться кортеж с данными о разряде 4, который еще не присвоен ни одному служащему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Наличие такого кортежа не влияет на результат естественного соединения, который все равно будет являться допустимым значением отношения СЛУЖ 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D6BE3-EA97-41A0-B71A-06D18DFD94CE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27AF-7FCE-401F-894D-9673FF0BE63C}" type="slidenum">
              <a:rPr lang="ru-RU" altLang="en-US"/>
              <a:pPr/>
              <a:t>66</a:t>
            </a:fld>
            <a:endParaRPr lang="ru-RU" altLang="en-US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Нетранзитивные </a:t>
            </a:r>
            <a:r>
              <a:rPr lang="en-US" altLang="ru-RU" sz="2800"/>
              <a:t>FD</a:t>
            </a:r>
            <a:r>
              <a:rPr lang="ru-RU" altLang="ru-RU" sz="2800"/>
              <a:t> и </a:t>
            </a:r>
            <a:r>
              <a:rPr lang="en-US" altLang="ru-RU" sz="2800"/>
              <a:t>3NF (</a:t>
            </a:r>
            <a:r>
              <a:rPr lang="ru-RU" altLang="ru-RU" sz="2800"/>
              <a:t>9</a:t>
            </a:r>
            <a:r>
              <a:rPr lang="en-US" altLang="ru-RU" sz="2800"/>
              <a:t>)</a:t>
            </a:r>
            <a:br>
              <a:rPr lang="en-US" altLang="ru-RU" sz="2800"/>
            </a:br>
            <a:r>
              <a:rPr lang="ru-RU" altLang="ru-RU" sz="2000"/>
              <a:t>Независимые проекции отношений. Теорема Риссанена (1)</a:t>
            </a:r>
            <a:r>
              <a:rPr lang="ru-RU" altLang="ru-RU" sz="3800"/>
              <a:t> 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700"/>
              <a:t>Заметим, что для переменной отношения СЛУЖ с заголовком {СЛУ_НОМ, СЛУ_УРОВ, СЛУ_ЗАРП}, кроме декомпозиции на переменные отношений </a:t>
            </a:r>
            <a:br>
              <a:rPr lang="ru-RU" altLang="ru-RU" sz="1700"/>
            </a:br>
            <a:r>
              <a:rPr lang="ru-RU" altLang="ru-RU" sz="1700"/>
              <a:t>СЛУЖ1 с заголовком {СЛУ_НОМ, СЛУ_УРОВ} и </a:t>
            </a:r>
            <a:br>
              <a:rPr lang="ru-RU" altLang="ru-RU" sz="1700"/>
            </a:br>
            <a:r>
              <a:rPr lang="ru-RU" altLang="ru-RU" sz="1700"/>
              <a:t>УРОВ с заголовком {СЛУ_УРОВ, СЛУ_ЗАРП}, возможна и декомпозиция на отношения </a:t>
            </a:r>
            <a:br>
              <a:rPr lang="ru-RU" altLang="ru-RU" sz="1700"/>
            </a:br>
            <a:r>
              <a:rPr lang="ru-RU" altLang="ru-RU" sz="1700"/>
              <a:t>СЛУЖ1 с заголовком {СЛУ_НОМ, СЛУ_УРОВ} и </a:t>
            </a:r>
            <a:br>
              <a:rPr lang="ru-RU" altLang="ru-RU" sz="1700"/>
            </a:br>
            <a:r>
              <a:rPr lang="ru-RU" altLang="ru-RU" sz="1700"/>
              <a:t>СЛУЖ_ЗАРП с заголовком {СЛУ_НОМ, СЛУ_ЗАРП}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500"/>
              <a:t>теоретически возможная третья декомпозиция отношения СЛУЖ на отношения СЛУЖ2 с заголовком {СЛУ_НОМ, СЛУ_ЗАРП} и УРОВ с заголовком {СЛУ_УРОВ, СЛУ_ЗАРП} не является декомпозицией без потерь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Обе переменные отношения, полученные путем второй декомпозиции, находятся в 3NF, и эта декомпозиция также является декомпозицией без потерь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Тем не менее, вторая декомпозиция, в отличие от первой, не устраняет проблемы, связанные с обновлением отношения СЛУЖ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Например, по-прежнему невозможно сохранить данные о разряде, которым не обладает ни один служащий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Посмотрим, с чем это связано </a:t>
            </a:r>
            <a:br>
              <a:rPr lang="ru-RU" altLang="ru-RU" sz="1700"/>
            </a:br>
            <a:endParaRPr lang="ru-RU" altLang="ru-RU" sz="170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AB1A-21C1-43AF-BDDD-9B544E6AC6C4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8DEA-3F9F-457A-8D88-AE1F1F7484CF}" type="slidenum">
              <a:rPr lang="ru-RU" altLang="en-US"/>
              <a:pPr/>
              <a:t>67</a:t>
            </a:fld>
            <a:endParaRPr lang="ru-RU" altLang="en-US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Нетранзитивные </a:t>
            </a:r>
            <a:r>
              <a:rPr lang="en-US" altLang="ru-RU" sz="2800"/>
              <a:t>FD</a:t>
            </a:r>
            <a:r>
              <a:rPr lang="ru-RU" altLang="ru-RU" sz="2800"/>
              <a:t> и </a:t>
            </a:r>
            <a:r>
              <a:rPr lang="en-US" altLang="ru-RU" sz="2800"/>
              <a:t>3NF (</a:t>
            </a:r>
            <a:r>
              <a:rPr lang="ru-RU" altLang="ru-RU" sz="2800"/>
              <a:t>10</a:t>
            </a:r>
            <a:r>
              <a:rPr lang="en-US" altLang="ru-RU" sz="2800"/>
              <a:t>)</a:t>
            </a:r>
            <a:br>
              <a:rPr lang="en-US" altLang="ru-RU" sz="2800"/>
            </a:br>
            <a:r>
              <a:rPr lang="ru-RU" altLang="ru-RU" sz="2000"/>
              <a:t>Независимые проекции отношений. Теорема Риссанена (2)</a:t>
            </a:r>
            <a:r>
              <a:rPr lang="ru-RU" altLang="ru-RU" sz="3800"/>
              <a:t> 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/>
              <a:t>Переменные отношений СЛУЖ1 и УРОВ могут обновляться независимо (являются </a:t>
            </a:r>
            <a:r>
              <a:rPr lang="ru-RU" altLang="ru-RU" sz="1900" i="1"/>
              <a:t>независимыми проекциями</a:t>
            </a:r>
            <a:r>
              <a:rPr lang="ru-RU" altLang="ru-RU" sz="1900"/>
              <a:t>), и при этом результат их естественного соединения всегда будет таким, как если бы обновлялось исходная переменная отношения СЛУЖ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Это происходит потому, что функциональные зависимости отношения СЛУЖ трансформировались в индивидуальные ограничения первичного ключа отношений СЛУЖ1 и УРОВ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При второй декомпозиции FD СЛУ_УРОВ </a:t>
            </a:r>
            <a:r>
              <a:rPr lang="ru-RU" altLang="ru-RU" sz="1900">
                <a:sym typeface="Symbol" panose="05050102010706020507" pitchFamily="18" charset="2"/>
              </a:rPr>
              <a:t></a:t>
            </a:r>
            <a:r>
              <a:rPr lang="ru-RU" altLang="ru-RU" sz="1900"/>
              <a:t> СЛУ_ЗАРП трансформируется в ограничение целостности сразу для двух отношений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такого рода ограничения целостности называются ограничениями базы данных, и их поддержка гораздо более накладна с технической точки зрения	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Понятно, что в процессе нормализации декомпозиция отношения на независимые проекции является предпочтительной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Необходимые и достаточные условия независимости проекций отношения обеспечивает теорема Риссанена 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3DF7B-5479-4A4E-8567-C438F1E3FBB4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C99EE-A46F-471B-BD47-5C6C278B279D}" type="slidenum">
              <a:rPr lang="ru-RU" altLang="en-US"/>
              <a:pPr/>
              <a:t>68</a:t>
            </a:fld>
            <a:endParaRPr lang="ru-RU" altLang="en-US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Нетранзитивные </a:t>
            </a:r>
            <a:r>
              <a:rPr lang="en-US" altLang="ru-RU" sz="2800"/>
              <a:t>FD</a:t>
            </a:r>
            <a:r>
              <a:rPr lang="ru-RU" altLang="ru-RU" sz="2800"/>
              <a:t> и </a:t>
            </a:r>
            <a:r>
              <a:rPr lang="en-US" altLang="ru-RU" sz="2800"/>
              <a:t>3NF (</a:t>
            </a:r>
            <a:r>
              <a:rPr lang="ru-RU" altLang="ru-RU" sz="2800"/>
              <a:t>10</a:t>
            </a:r>
            <a:r>
              <a:rPr lang="en-US" altLang="ru-RU" sz="2800"/>
              <a:t>)</a:t>
            </a:r>
            <a:br>
              <a:rPr lang="en-US" altLang="ru-RU" sz="2800"/>
            </a:br>
            <a:r>
              <a:rPr lang="ru-RU" altLang="ru-RU" sz="2000"/>
              <a:t>Независимые проекции отношений. Теорема Риссанена (2)</a:t>
            </a:r>
            <a:r>
              <a:rPr lang="ru-RU" altLang="ru-RU" sz="3800"/>
              <a:t> 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 b="1"/>
              <a:t>Теорема Риссанена</a:t>
            </a:r>
            <a:endParaRPr lang="ru-RU" altLang="ru-RU" sz="21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100"/>
              <a:t>		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100"/>
              <a:t>	Проекции </a:t>
            </a:r>
            <a:r>
              <a:rPr lang="ru-RU" altLang="ru-RU" sz="2100" i="1"/>
              <a:t>r</a:t>
            </a:r>
            <a:r>
              <a:rPr lang="ru-RU" altLang="ru-RU" sz="2100"/>
              <a:t>1</a:t>
            </a:r>
            <a:r>
              <a:rPr lang="ru-RU" altLang="ru-RU" sz="2100" i="1"/>
              <a:t> </a:t>
            </a:r>
            <a:r>
              <a:rPr lang="ru-RU" altLang="ru-RU" sz="2100"/>
              <a:t>и </a:t>
            </a:r>
            <a:r>
              <a:rPr lang="ru-RU" altLang="ru-RU" sz="2100" i="1"/>
              <a:t>r</a:t>
            </a:r>
            <a:r>
              <a:rPr lang="ru-RU" altLang="ru-RU" sz="2100"/>
              <a:t>2</a:t>
            </a:r>
            <a:r>
              <a:rPr lang="ru-RU" altLang="ru-RU" sz="2100" i="1"/>
              <a:t> </a:t>
            </a:r>
            <a:r>
              <a:rPr lang="ru-RU" altLang="ru-RU" sz="2100"/>
              <a:t>переменной отношения </a:t>
            </a:r>
            <a:r>
              <a:rPr lang="ru-RU" altLang="ru-RU" sz="2100" i="1"/>
              <a:t>r </a:t>
            </a:r>
            <a:r>
              <a:rPr lang="ru-RU" altLang="ru-RU" sz="2100"/>
              <a:t>являются независимыми тогда и только тогда, когда: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каждая FD в отношении </a:t>
            </a:r>
            <a:r>
              <a:rPr lang="ru-RU" altLang="ru-RU" sz="2000" i="1"/>
              <a:t>r </a:t>
            </a:r>
            <a:r>
              <a:rPr lang="ru-RU" altLang="ru-RU" sz="2000"/>
              <a:t>логически следует (т.е. выводится на основе аксиом Армстронга) из FD в </a:t>
            </a:r>
            <a:r>
              <a:rPr lang="ru-RU" altLang="ru-RU" sz="2000" i="1"/>
              <a:t>r</a:t>
            </a:r>
            <a:r>
              <a:rPr lang="ru-RU" altLang="ru-RU" sz="2000"/>
              <a:t>1</a:t>
            </a:r>
            <a:r>
              <a:rPr lang="ru-RU" altLang="ru-RU" sz="2000" i="1"/>
              <a:t> </a:t>
            </a:r>
            <a:r>
              <a:rPr lang="ru-RU" altLang="ru-RU" sz="2000"/>
              <a:t>и </a:t>
            </a:r>
            <a:r>
              <a:rPr lang="ru-RU" altLang="ru-RU" sz="2000" i="1"/>
              <a:t>r</a:t>
            </a:r>
            <a:r>
              <a:rPr lang="ru-RU" altLang="ru-RU" sz="2000"/>
              <a:t>2;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общие атрибуты </a:t>
            </a:r>
            <a:r>
              <a:rPr lang="ru-RU" altLang="ru-RU" sz="2000" i="1"/>
              <a:t>r</a:t>
            </a:r>
            <a:r>
              <a:rPr lang="ru-RU" altLang="ru-RU" sz="2000"/>
              <a:t>1</a:t>
            </a:r>
            <a:r>
              <a:rPr lang="ru-RU" altLang="ru-RU" sz="2000" i="1"/>
              <a:t> </a:t>
            </a:r>
            <a:r>
              <a:rPr lang="ru-RU" altLang="ru-RU" sz="2000"/>
              <a:t>и </a:t>
            </a:r>
            <a:r>
              <a:rPr lang="ru-RU" altLang="ru-RU" sz="2000" i="1"/>
              <a:t>r</a:t>
            </a:r>
            <a:r>
              <a:rPr lang="ru-RU" altLang="ru-RU" sz="2000"/>
              <a:t>2 образуют возможный ключ хотя бы для одного из этих отношений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000"/>
          </a:p>
          <a:p>
            <a:pPr>
              <a:lnSpc>
                <a:spcPct val="90000"/>
              </a:lnSpc>
            </a:pPr>
            <a:r>
              <a:rPr lang="ru-RU" altLang="ru-RU" sz="2100"/>
              <a:t>Мы не будем приводить доказательство этой теоремы, но продемонстрируем ее верность на примере двух упомянутых ранее  декомпозиций отношения СЛУЖ </a:t>
            </a:r>
            <a:br>
              <a:rPr lang="ru-RU" altLang="ru-RU" sz="2100"/>
            </a:br>
            <a:endParaRPr lang="ru-RU" altLang="ru-RU" sz="210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C862-51AC-438F-98FA-B30BF8986E3F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D930-A689-4A89-BBD1-342A549DEB60}" type="slidenum">
              <a:rPr lang="ru-RU" altLang="en-US"/>
              <a:pPr/>
              <a:t>69</a:t>
            </a:fld>
            <a:endParaRPr lang="ru-RU" altLang="en-US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Нетранзитивные </a:t>
            </a:r>
            <a:r>
              <a:rPr lang="en-US" altLang="ru-RU" sz="2800"/>
              <a:t>FD</a:t>
            </a:r>
            <a:r>
              <a:rPr lang="ru-RU" altLang="ru-RU" sz="2800"/>
              <a:t> и </a:t>
            </a:r>
            <a:r>
              <a:rPr lang="en-US" altLang="ru-RU" sz="2800"/>
              <a:t>3NF (</a:t>
            </a:r>
            <a:r>
              <a:rPr lang="ru-RU" altLang="ru-RU" sz="2800"/>
              <a:t>11</a:t>
            </a:r>
            <a:r>
              <a:rPr lang="en-US" altLang="ru-RU" sz="2800"/>
              <a:t>)</a:t>
            </a:r>
            <a:br>
              <a:rPr lang="en-US" altLang="ru-RU" sz="2800"/>
            </a:br>
            <a:r>
              <a:rPr lang="ru-RU" altLang="ru-RU" sz="2000"/>
              <a:t>Независимые проекции отношений. Теорема Риссанена (3)</a:t>
            </a:r>
            <a:r>
              <a:rPr lang="ru-RU" altLang="ru-RU" sz="3800"/>
              <a:t> 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/>
              <a:t>В первой декомпозиции (на проекции СЛУЖ1 {СЛУ_НОМ, СЛУ_УРОВ} и УРОВ {СЛУ_УРОВ, СЛУ_ЗАРП})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общий атрибут СЛУ_УРОВ является возможным (и первичным) ключом отношения УРОВ, а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единственная дополнительная FD отношения СЛУЖ (СЛУ_НОМ </a:t>
            </a:r>
            <a:r>
              <a:rPr lang="ru-RU" altLang="ru-RU" sz="1700">
                <a:sym typeface="Symbol" panose="05050102010706020507" pitchFamily="18" charset="2"/>
              </a:rPr>
              <a:t></a:t>
            </a:r>
            <a:r>
              <a:rPr lang="ru-RU" altLang="ru-RU" sz="1700"/>
              <a:t> СЛУ_ЗАРП) логически следует из FD </a:t>
            </a:r>
            <a:br>
              <a:rPr lang="ru-RU" altLang="ru-RU" sz="1700"/>
            </a:br>
            <a:r>
              <a:rPr lang="ru-RU" altLang="ru-RU" sz="1700"/>
              <a:t>СЛУ_НОМ </a:t>
            </a:r>
            <a:r>
              <a:rPr lang="ru-RU" altLang="ru-RU" sz="1700">
                <a:sym typeface="Symbol" panose="05050102010706020507" pitchFamily="18" charset="2"/>
              </a:rPr>
              <a:t></a:t>
            </a:r>
            <a:r>
              <a:rPr lang="ru-RU" altLang="ru-RU" sz="1700"/>
              <a:t> СЛУ_УРОВ и 	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700"/>
              <a:t>	СЛУ_УРОВ </a:t>
            </a:r>
            <a:r>
              <a:rPr lang="ru-RU" altLang="ru-RU" sz="1700">
                <a:sym typeface="Symbol" panose="05050102010706020507" pitchFamily="18" charset="2"/>
              </a:rPr>
              <a:t></a:t>
            </a:r>
            <a:r>
              <a:rPr lang="ru-RU" altLang="ru-RU" sz="1700"/>
              <a:t> СЛУ_ЗАРП, </a:t>
            </a:r>
            <a:br>
              <a:rPr lang="ru-RU" altLang="ru-RU" sz="1700"/>
            </a:br>
            <a:r>
              <a:rPr lang="ru-RU" altLang="ru-RU" sz="1700"/>
              <a:t>выполняемых для отношений СЛУЖ1 и УРОВ соответственно 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Вторая декомпозиция (СЛУЖ1 {СЛУ_НОМ, СЛУ_УРОВ} и СЛУЖ_ЗАРП {СЛУ_НОМ, СЛУ_ЗАРП}) удовлетворяет второму условию теоремы Риссанена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СЛУ_НОМ является первичным ключом в каждом из отношений СЛУЖ1 и СЛУ_ЗАРП,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900"/>
              <a:t>	но FD СЛУ_УРОВ </a:t>
            </a:r>
            <a:r>
              <a:rPr lang="ru-RU" altLang="ru-RU" sz="1900">
                <a:sym typeface="Symbol" panose="05050102010706020507" pitchFamily="18" charset="2"/>
              </a:rPr>
              <a:t></a:t>
            </a:r>
            <a:r>
              <a:rPr lang="ru-RU" altLang="ru-RU" sz="1900"/>
              <a:t> СЛУ_ЗАРП не выводится из FD </a:t>
            </a:r>
            <a:br>
              <a:rPr lang="ru-RU" altLang="ru-RU" sz="1900"/>
            </a:br>
            <a:r>
              <a:rPr lang="ru-RU" altLang="ru-RU" sz="1900"/>
              <a:t>СЛУ_НОМ </a:t>
            </a:r>
            <a:r>
              <a:rPr lang="ru-RU" altLang="ru-RU" sz="1900">
                <a:sym typeface="Symbol" panose="05050102010706020507" pitchFamily="18" charset="2"/>
              </a:rPr>
              <a:t></a:t>
            </a:r>
            <a:r>
              <a:rPr lang="ru-RU" altLang="ru-RU" sz="1900"/>
              <a:t> СЛУ_УРОВ и </a:t>
            </a:r>
            <a:br>
              <a:rPr lang="ru-RU" altLang="ru-RU" sz="1900"/>
            </a:br>
            <a:r>
              <a:rPr lang="ru-RU" altLang="ru-RU" sz="1900"/>
              <a:t>СЛУ_НОМ </a:t>
            </a:r>
            <a:r>
              <a:rPr lang="ru-RU" altLang="ru-RU" sz="1900">
                <a:sym typeface="Symbol" panose="05050102010706020507" pitchFamily="18" charset="2"/>
              </a:rPr>
              <a:t></a:t>
            </a:r>
            <a:r>
              <a:rPr lang="ru-RU" altLang="ru-RU" sz="1900"/>
              <a:t> СЛУ_ЗАРП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64D61-2E0C-453F-BA30-559E69AD6CEB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BFE3A-8F57-4ED0-B1A4-7B59ED9C5896}" type="slidenum">
              <a:rPr lang="ru-RU" altLang="en-US"/>
              <a:pPr/>
              <a:t>7</a:t>
            </a:fld>
            <a:endParaRPr lang="ru-RU" alt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Введение (3)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/>
              <a:t>Поэтому мы будем считать, что проблема проектирования реляционной базы данных состоит в обоснованном принятии решений о том, из каких отношений должна состоять БД и какие атрибуты должны быть у этих отношений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Будет рассмотрен классический подход, при котором весь процесс проектирования базы данных осуществляется в терминах реляционной модели данных методом последовательных приближений к удовлетворительному набору схем отношений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Исходной точкой является представление предметной области в виде одного или нескольких отношений, и на каждом шаге проектирования производится некоторый набор схем отношений, обладающих «улучшенными» свойствами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Процесс проектирования представляет собой процесс нормализации схем отношений, причем каждая следующая нормальная форма обладает свойствами, в некотором смысле, лучшими, чем предыдущая.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5C3C-E2F7-4786-8604-490F9624B03A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BB8E2-24BF-4638-9B3D-1A9C1F4D0E84}" type="slidenum">
              <a:rPr lang="ru-RU" altLang="en-US"/>
              <a:pPr/>
              <a:t>70</a:t>
            </a:fld>
            <a:endParaRPr lang="ru-RU" altLang="en-US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Нетранзитивные </a:t>
            </a:r>
            <a:r>
              <a:rPr lang="en-US" altLang="ru-RU" sz="2800"/>
              <a:t>FD</a:t>
            </a:r>
            <a:r>
              <a:rPr lang="ru-RU" altLang="ru-RU" sz="2800"/>
              <a:t> и </a:t>
            </a:r>
            <a:r>
              <a:rPr lang="en-US" altLang="ru-RU" sz="2800"/>
              <a:t>3NF (</a:t>
            </a:r>
            <a:r>
              <a:rPr lang="ru-RU" altLang="ru-RU" sz="2800"/>
              <a:t>12</a:t>
            </a:r>
            <a:r>
              <a:rPr lang="en-US" altLang="ru-RU" sz="2800"/>
              <a:t>)</a:t>
            </a:r>
            <a:br>
              <a:rPr lang="en-US" altLang="ru-RU" sz="2800"/>
            </a:br>
            <a:r>
              <a:rPr lang="ru-RU" altLang="ru-RU" sz="2000"/>
              <a:t>Независимые проекции отношений. Теорема Риссанена (4)</a:t>
            </a:r>
            <a:r>
              <a:rPr lang="ru-RU" altLang="ru-RU" sz="3800"/>
              <a:t> 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000" i="1"/>
              <a:t>Атомарной </a:t>
            </a:r>
            <a:r>
              <a:rPr lang="ru-RU" altLang="ru-RU" sz="2000"/>
              <a:t>переменной отношения называется такая переменная, которую невозможно декомпозировать на независимые проекции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Далеко не всегда для неатомарных (не являющихся атомарными) переменных отношений требуется декомпозиция на атомарные проекции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Например, переменная отношения СЛУЖ2 с заголовком {СЛУ_НОМ, СЛУ_ЗАРП, ПРО_НОМ} и множеством FD {СЛУ_НОМ </a:t>
            </a:r>
            <a:r>
              <a:rPr lang="ru-RU" altLang="ru-RU" sz="2000">
                <a:sym typeface="Symbol" panose="05050102010706020507" pitchFamily="18" charset="2"/>
              </a:rPr>
              <a:t></a:t>
            </a:r>
            <a:r>
              <a:rPr lang="ru-RU" altLang="ru-RU" sz="2000"/>
              <a:t> СЛУ_ЗАРП, СЛУ_НОМ </a:t>
            </a:r>
            <a:r>
              <a:rPr lang="ru-RU" altLang="ru-RU" sz="2000">
                <a:sym typeface="Symbol" panose="05050102010706020507" pitchFamily="18" charset="2"/>
              </a:rPr>
              <a:t></a:t>
            </a:r>
            <a:r>
              <a:rPr lang="ru-RU" altLang="ru-RU" sz="2000"/>
              <a:t> ПРО_НОМ} не является атомарной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возможна декомпозиция на независимые проекции СЛУЖ3 с заголовком {СЛУ_НОМ, СЛУ_ЗАРП} и СЛУЖ4 с заголовком {СЛУ_НОМ, ПРО_НОМ} 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Но эта декомпозиция не улучшает свойства переменной отношения СЛУЖ2 и поэтому не является осмысленной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Другими словами, при выборе способа декомпозиции нужно стремиться к получению независимых, но не обязательно атомарных проекций</a:t>
            </a:r>
            <a:r>
              <a:rPr lang="ru-RU" altLang="ru-RU" sz="1900"/>
              <a:t> 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585AD-588D-4E15-9BDC-C818AC168317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4D06-D0F4-42F9-880B-F5870435D1F8}" type="slidenum">
              <a:rPr lang="ru-RU" altLang="en-US"/>
              <a:pPr/>
              <a:t>71</a:t>
            </a:fld>
            <a:endParaRPr lang="ru-RU" altLang="en-US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Перекрывающиеся возможные ключи и </a:t>
            </a:r>
            <a:r>
              <a:rPr lang="en-US" altLang="ru-RU" sz="2800"/>
              <a:t>BCNF (1)</a:t>
            </a:r>
            <a:r>
              <a:rPr lang="ru-RU" altLang="ru-RU"/>
              <a:t> 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До сих пор в определениях нормальных форм мы предполагали, что у декомпозируемого отношения имеется только один возможный ключ</a:t>
            </a:r>
            <a:endParaRPr lang="en-US" altLang="ru-RU" sz="2600"/>
          </a:p>
          <a:p>
            <a:pPr>
              <a:lnSpc>
                <a:spcPct val="80000"/>
              </a:lnSpc>
            </a:pPr>
            <a:r>
              <a:rPr lang="ru-RU" altLang="ru-RU" sz="2600"/>
              <a:t>На практике чаще всего бывает именно так</a:t>
            </a:r>
            <a:endParaRPr lang="en-US" altLang="ru-RU" sz="2600"/>
          </a:p>
          <a:p>
            <a:pPr>
              <a:lnSpc>
                <a:spcPct val="80000"/>
              </a:lnSpc>
            </a:pPr>
            <a:r>
              <a:rPr lang="ru-RU" altLang="ru-RU" sz="2600"/>
              <a:t>Но имеется один частный случай, который почти удовлетворяет требованиям 2NF и 3NF, но, тем не менее, порождает аномалии обновления</a:t>
            </a:r>
            <a:endParaRPr lang="en-US" altLang="ru-RU" sz="2600"/>
          </a:p>
          <a:p>
            <a:pPr>
              <a:lnSpc>
                <a:spcPct val="80000"/>
              </a:lnSpc>
            </a:pPr>
            <a:r>
              <a:rPr lang="ru-RU" altLang="ru-RU" sz="2600"/>
              <a:t>Это тот случай, когда у отношения имеется несколько возможных ключей, и некоторые из этих возможных ключей «перекрываются», т. е. содержат общие атрибуты 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C5092-7AED-4272-AAA5-9DC75592FC86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02F-95A1-4EDC-A84F-BD2BD74103AB}" type="slidenum">
              <a:rPr lang="ru-RU" altLang="en-US"/>
              <a:pPr/>
              <a:t>72</a:t>
            </a:fld>
            <a:endParaRPr lang="ru-RU" alt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Перекрывающиеся возможные ключи и </a:t>
            </a:r>
            <a:r>
              <a:rPr lang="en-US" altLang="ru-RU" sz="2400"/>
              <a:t>BCNF (</a:t>
            </a:r>
            <a:r>
              <a:rPr lang="ru-RU" altLang="ru-RU" sz="2400"/>
              <a:t>2</a:t>
            </a:r>
            <a:r>
              <a:rPr lang="en-US" altLang="ru-RU" sz="2400"/>
              <a:t>)</a:t>
            </a:r>
            <a:br>
              <a:rPr lang="en-US" altLang="ru-RU" sz="2400"/>
            </a:br>
            <a:r>
              <a:rPr lang="ru-RU" altLang="ru-RU" sz="1800"/>
              <a:t>Аномалии обновлений</a:t>
            </a:r>
            <a:r>
              <a:rPr lang="en-US" altLang="ru-RU" sz="1800"/>
              <a:t>  </a:t>
            </a:r>
            <a:r>
              <a:rPr lang="ru-RU" altLang="ru-RU" sz="1800"/>
              <a:t>из-за наличия перекрывающихся возможных ключей (1)</a:t>
            </a:r>
            <a:r>
              <a:rPr lang="ru-RU" altLang="ru-RU" sz="3800"/>
              <a:t> </a:t>
            </a:r>
          </a:p>
        </p:txBody>
      </p:sp>
      <p:pic>
        <p:nvPicPr>
          <p:cNvPr id="92166" name="Picture 6" descr="BCNF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1557338"/>
            <a:ext cx="4176713" cy="1973262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68" name="Picture 8" descr="BCNF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3789363"/>
            <a:ext cx="4391025" cy="1703387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169" name="Text Box 9"/>
          <p:cNvSpPr txBox="1">
            <a:spLocks noChangeArrowheads="1"/>
          </p:cNvSpPr>
          <p:nvPr/>
        </p:nvSpPr>
        <p:spPr bwMode="auto">
          <a:xfrm>
            <a:off x="539750" y="1412875"/>
            <a:ext cx="3743325" cy="452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altLang="ru-RU"/>
              <a:t> </a:t>
            </a:r>
            <a:r>
              <a:rPr lang="ru-RU" altLang="ru-RU" sz="1600"/>
              <a:t>В отношении СЛУЖ_ПРО_ЗАДАН1 служащие уникально идентифицируются как по номерам удостоверений, так и по именам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altLang="ru-RU" sz="1600"/>
              <a:t> Следовательно, существуют FD СЛУ_НОМ </a:t>
            </a:r>
            <a:r>
              <a:rPr lang="ru-RU" altLang="ru-RU" sz="1600">
                <a:sym typeface="Symbol" panose="05050102010706020507" pitchFamily="18" charset="2"/>
              </a:rPr>
              <a:t></a:t>
            </a:r>
            <a:r>
              <a:rPr lang="ru-RU" altLang="ru-RU" sz="1600"/>
              <a:t> СЛУ_ИМЯ и СЛУ_ИМЯ </a:t>
            </a:r>
            <a:r>
              <a:rPr lang="ru-RU" altLang="ru-RU" sz="1600">
                <a:sym typeface="Symbol" panose="05050102010706020507" pitchFamily="18" charset="2"/>
              </a:rPr>
              <a:t></a:t>
            </a:r>
            <a:r>
              <a:rPr lang="ru-RU" altLang="ru-RU" sz="1600"/>
              <a:t> СЛУ_НОМ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altLang="ru-RU" sz="1600"/>
              <a:t> Но один служащий может участвовать в нескольких проектах, поэтому возможными ключами являются {СЛУ_НОМ, ПРО_НОМ} и {СЛУ_ИМЯ, ПРО_НОМ} 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altLang="ru-RU" sz="1600"/>
              <a:t> Все FD неключевых атрибутов от возможных ключей являются минимальными, и транзитивные FD отсутствуют, но, тем не менее, этому отношению свойственны аномалии обновления 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505E-E389-4E20-89A2-B1229693CB52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4D75C-DFDB-42C4-9E24-C62C2BBB588C}" type="slidenum">
              <a:rPr lang="ru-RU" altLang="en-US"/>
              <a:pPr/>
              <a:t>73</a:t>
            </a:fld>
            <a:endParaRPr lang="ru-RU" altLang="en-US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Перекрывающиеся возможные ключи и </a:t>
            </a:r>
            <a:r>
              <a:rPr lang="en-US" altLang="ru-RU" sz="2800"/>
              <a:t>BCNF (</a:t>
            </a:r>
            <a:r>
              <a:rPr lang="ru-RU" altLang="ru-RU" sz="2800"/>
              <a:t>3</a:t>
            </a:r>
            <a:r>
              <a:rPr lang="en-US" altLang="ru-RU" sz="2800"/>
              <a:t>)</a:t>
            </a:r>
            <a:br>
              <a:rPr lang="en-US" altLang="ru-RU" sz="2800"/>
            </a:br>
            <a:r>
              <a:rPr lang="ru-RU" altLang="ru-RU" sz="2000"/>
              <a:t>Аномалии обновлений</a:t>
            </a:r>
            <a:r>
              <a:rPr lang="en-US" altLang="ru-RU" sz="2000"/>
              <a:t>  </a:t>
            </a:r>
            <a:r>
              <a:rPr lang="ru-RU" altLang="ru-RU" sz="2000"/>
              <a:t>из-за наличия перекрывающихся возможных ключей (2)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Например, в случае изменения имени служащего требуется обновить атрибут СЛУ_ИМЯ во всех кортежах отношения СЛУЖ_ПРО_ЗАДАН1, соответствующих данному служащему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Иначе будет нарушена </a:t>
            </a:r>
            <a:br>
              <a:rPr lang="ru-RU" altLang="ru-RU" sz="2600"/>
            </a:br>
            <a:r>
              <a:rPr lang="ru-RU" altLang="ru-RU" sz="2600"/>
              <a:t>FD СЛУ_НОМ </a:t>
            </a:r>
            <a:r>
              <a:rPr lang="ru-RU" altLang="ru-RU" sz="2600">
                <a:sym typeface="Symbol" panose="05050102010706020507" pitchFamily="18" charset="2"/>
              </a:rPr>
              <a:t></a:t>
            </a:r>
            <a:r>
              <a:rPr lang="ru-RU" altLang="ru-RU" sz="2600"/>
              <a:t> СЛУ_ИМЯ, </a:t>
            </a:r>
            <a:br>
              <a:rPr lang="ru-RU" altLang="ru-RU" sz="2600"/>
            </a:br>
            <a:r>
              <a:rPr lang="ru-RU" altLang="ru-RU" sz="2600"/>
              <a:t>и база данных окажется в несогласованном состоянии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Причиной аномалий является то, что в требованиях 2NF и 3NF не требовалась минимальная функциональная зависимость от первичного ключа атрибутов, являющихся компонентами других возможных ключей  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6D385-AB16-4AFE-A601-1C4F334A3B24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D327-F525-4B57-8BB6-C726B4BF857E}" type="slidenum">
              <a:rPr lang="ru-RU" altLang="en-US"/>
              <a:pPr/>
              <a:t>74</a:t>
            </a:fld>
            <a:endParaRPr lang="ru-RU" altLang="en-US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Перекрывающиеся возможные ключи и </a:t>
            </a:r>
            <a:r>
              <a:rPr lang="en-US" altLang="ru-RU" sz="2400"/>
              <a:t>BCNF (</a:t>
            </a:r>
            <a:r>
              <a:rPr lang="ru-RU" altLang="ru-RU" sz="2400"/>
              <a:t>3</a:t>
            </a:r>
            <a:r>
              <a:rPr lang="en-US" altLang="ru-RU" sz="2400"/>
              <a:t>)</a:t>
            </a:r>
            <a:br>
              <a:rPr lang="en-US" altLang="ru-RU" sz="2400"/>
            </a:br>
            <a:r>
              <a:rPr lang="ru-RU" altLang="ru-RU" sz="2000"/>
              <a:t>Нормальная форма Бойса-Кодда (1)</a:t>
            </a:r>
            <a:r>
              <a:rPr lang="ru-RU" altLang="ru-RU" sz="3800"/>
              <a:t> 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700"/>
              <a:t>Проблему решает нормальная форма, которую исторически принято называть нормальной формой Бойса-Кодда, и которая является уточнением 3NF в случае наличия нескольких перекрывающихся возможных ключей</a:t>
            </a:r>
          </a:p>
          <a:p>
            <a:pPr>
              <a:lnSpc>
                <a:spcPct val="80000"/>
              </a:lnSpc>
            </a:pPr>
            <a:endParaRPr lang="ru-RU" altLang="ru-RU" sz="1700"/>
          </a:p>
          <a:p>
            <a:pPr>
              <a:lnSpc>
                <a:spcPct val="80000"/>
              </a:lnSpc>
            </a:pPr>
            <a:r>
              <a:rPr lang="ru-RU" altLang="ru-RU" sz="1700" b="1"/>
              <a:t>Определение 7.3. Нормальная форма Бойса-Кодда</a:t>
            </a:r>
          </a:p>
          <a:p>
            <a:pPr>
              <a:lnSpc>
                <a:spcPct val="80000"/>
              </a:lnSpc>
            </a:pPr>
            <a:endParaRPr lang="ru-RU" altLang="ru-RU" sz="1700" b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700"/>
              <a:t>	Переменная отношения находится в нормальной форме Бойса-Кодда (BCNF) в том и только в том случае, когда детерминантом любой выполняемой для этой переменной нетривиальной и минимальной FD является некоторый возможный ключ данного отношения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1700"/>
          </a:p>
          <a:p>
            <a:pPr>
              <a:lnSpc>
                <a:spcPct val="80000"/>
              </a:lnSpc>
            </a:pPr>
            <a:r>
              <a:rPr lang="ru-RU" altLang="ru-RU" sz="1700"/>
              <a:t>Заметим, что, если в переменной отношения имеется только один возможный ключ, то любое отношение, находящееся в нормальной форме Бойса-Кодда, одновременно находится во второй и третьей нормальных формах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Это утверждение легко доказывается методом «от противного» на основе определений 2</a:t>
            </a:r>
            <a:r>
              <a:rPr lang="en-US" altLang="ru-RU" sz="1700"/>
              <a:t>NF </a:t>
            </a:r>
            <a:r>
              <a:rPr lang="ru-RU" altLang="ru-RU" sz="1700"/>
              <a:t>и 3</a:t>
            </a:r>
            <a:r>
              <a:rPr lang="en-US" altLang="ru-RU" sz="1700"/>
              <a:t>NF</a:t>
            </a:r>
            <a:r>
              <a:rPr lang="ru-RU" altLang="ru-RU" sz="2500"/>
              <a:t>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170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11FAC-6F3C-4125-8F01-C8188A000A47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0E654-1E80-46F3-814B-023FF1D52A9E}" type="slidenum">
              <a:rPr lang="ru-RU" altLang="en-US"/>
              <a:pPr/>
              <a:t>75</a:t>
            </a:fld>
            <a:endParaRPr lang="ru-RU" altLang="en-US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Перекрывающиеся возможные ключи и </a:t>
            </a:r>
            <a:r>
              <a:rPr lang="en-US" altLang="ru-RU" sz="2800"/>
              <a:t>BCNF (</a:t>
            </a:r>
            <a:r>
              <a:rPr lang="ru-RU" altLang="ru-RU" sz="2800"/>
              <a:t>4</a:t>
            </a:r>
            <a:r>
              <a:rPr lang="en-US" altLang="ru-RU" sz="2800"/>
              <a:t>)</a:t>
            </a:r>
            <a:br>
              <a:rPr lang="en-US" altLang="ru-RU" sz="2800"/>
            </a:br>
            <a:r>
              <a:rPr lang="ru-RU" altLang="ru-RU" sz="2400"/>
              <a:t>Нормальная форма Бойса-Кодда (2)</a:t>
            </a:r>
          </a:p>
        </p:txBody>
      </p:sp>
      <p:pic>
        <p:nvPicPr>
          <p:cNvPr id="99333" name="Picture 5" descr="BCNF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341438"/>
            <a:ext cx="4105275" cy="1150937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9335" name="Text Box 7"/>
          <p:cNvSpPr txBox="1">
            <a:spLocks noChangeArrowheads="1"/>
          </p:cNvSpPr>
          <p:nvPr/>
        </p:nvSpPr>
        <p:spPr bwMode="auto">
          <a:xfrm>
            <a:off x="468313" y="1341438"/>
            <a:ext cx="4032250" cy="423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altLang="ru-RU" sz="1600"/>
              <a:t> </a:t>
            </a:r>
            <a:r>
              <a:rPr lang="ru-RU" altLang="ru-RU" sz="1700"/>
              <a:t>Переменная отношения СЛУЖ_ПРО_ЗАДАН1 может быть приведена к BCNF путем одной из двух декомпозиций: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700"/>
              <a:t> СЛУЖ_НОМ_ИМЯ (показана на рисунке) и 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700"/>
              <a:t> СЛУЖ_НОМ_ИМЯ </a:t>
            </a:r>
            <a:br>
              <a:rPr lang="ru-RU" altLang="ru-RU" sz="1700"/>
            </a:br>
            <a:r>
              <a:rPr lang="ru-RU" altLang="ru-RU" sz="1700"/>
              <a:t>{СЛУ_НОМ, СЛУ_ИМЯ} и СЛУЖ_ИМЯ_ПРО_ЗАДАН </a:t>
            </a:r>
            <a:br>
              <a:rPr lang="ru-RU" altLang="ru-RU" sz="1700"/>
            </a:br>
            <a:r>
              <a:rPr lang="ru-RU" altLang="ru-RU" sz="1700"/>
              <a:t>{СЛУ_ИМЯ, ПРО_НОМ, СЛУ_ЗАДАН} (FD и значения отношений выглядят аналогично)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altLang="ru-RU" sz="1700"/>
              <a:t> Очевидно, что каждая из декомпозиций устраняет трудности, связанные с обновлением отношения СЛУЖ_ПРО_ЗАДАН1</a:t>
            </a:r>
            <a:r>
              <a:rPr lang="ru-RU" altLang="ru-RU" sz="1600"/>
              <a:t>  </a:t>
            </a:r>
          </a:p>
        </p:txBody>
      </p:sp>
      <p:pic>
        <p:nvPicPr>
          <p:cNvPr id="99336" name="Picture 8" descr="BCNF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2781300"/>
            <a:ext cx="3605213" cy="324008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2D09F-BD9F-49EC-8867-66A2CAFD8BBF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42D21-0498-4119-81C1-867576F11E31}" type="slidenum">
              <a:rPr lang="ru-RU" altLang="en-US"/>
              <a:pPr/>
              <a:t>76</a:t>
            </a:fld>
            <a:endParaRPr lang="ru-RU" alt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Перекрывающиеся возможные ключи и </a:t>
            </a:r>
            <a:r>
              <a:rPr lang="en-US" altLang="ru-RU" sz="2400"/>
              <a:t>BCNF (</a:t>
            </a:r>
            <a:r>
              <a:rPr lang="ru-RU" altLang="ru-RU" sz="2400"/>
              <a:t>5</a:t>
            </a:r>
            <a:r>
              <a:rPr lang="en-US" altLang="ru-RU" sz="2400"/>
              <a:t>)</a:t>
            </a:r>
            <a:br>
              <a:rPr lang="en-US" altLang="ru-RU" sz="2400"/>
            </a:br>
            <a:r>
              <a:rPr lang="ru-RU" altLang="ru-RU" sz="2000"/>
              <a:t>Всегда ли следует стремиться к BCNF? (1)</a:t>
            </a:r>
            <a:r>
              <a:rPr lang="ru-RU" altLang="ru-RU" sz="3800"/>
              <a:t> </a:t>
            </a:r>
          </a:p>
        </p:txBody>
      </p:sp>
      <p:sp>
        <p:nvSpPr>
          <p:cNvPr id="101380" name="Text Box 4"/>
          <p:cNvSpPr txBox="1">
            <a:spLocks noChangeArrowheads="1"/>
          </p:cNvSpPr>
          <p:nvPr/>
        </p:nvSpPr>
        <p:spPr bwMode="auto">
          <a:xfrm>
            <a:off x="468313" y="1628775"/>
            <a:ext cx="4032250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altLang="ru-RU" sz="1600"/>
              <a:t> </a:t>
            </a:r>
            <a:r>
              <a:rPr lang="ru-RU" altLang="ru-RU"/>
              <a:t>Предположим теперь, что в организации все проекты включают разные задания, и по-прежнему каждый служащий может участвовать в нескольких проектах, но может выполнять в каждом проекте только одно задание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altLang="ru-RU"/>
              <a:t> Одно задание в каждом проекте могут выполнять несколько служащих </a:t>
            </a:r>
            <a:endParaRPr lang="ru-RU" altLang="ru-RU" sz="1600"/>
          </a:p>
          <a:p>
            <a:pPr>
              <a:buClr>
                <a:schemeClr val="accent1"/>
              </a:buClr>
              <a:buFont typeface="Wingdings" panose="05000000000000000000" pitchFamily="2" charset="2"/>
              <a:buNone/>
            </a:pPr>
            <a:endParaRPr lang="ru-RU" altLang="ru-RU"/>
          </a:p>
        </p:txBody>
      </p:sp>
      <p:pic>
        <p:nvPicPr>
          <p:cNvPr id="101382" name="Picture 6" descr="BCNF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1628775"/>
            <a:ext cx="3162300" cy="15113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1383" name="Picture 7" descr="BCNF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3500438"/>
            <a:ext cx="3384550" cy="187325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0B98-26C3-47DF-963B-B72770D3313D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ED870-E0D7-49EF-85CD-FA91579366A8}" type="slidenum">
              <a:rPr lang="ru-RU" altLang="en-US"/>
              <a:pPr/>
              <a:t>77</a:t>
            </a:fld>
            <a:endParaRPr lang="ru-RU" altLang="en-US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Перекрывающиеся возможные ключи и </a:t>
            </a:r>
            <a:r>
              <a:rPr lang="en-US" altLang="ru-RU" sz="2400"/>
              <a:t>BCNF (</a:t>
            </a:r>
            <a:r>
              <a:rPr lang="ru-RU" altLang="ru-RU" sz="2400"/>
              <a:t>6</a:t>
            </a:r>
            <a:r>
              <a:rPr lang="en-US" altLang="ru-RU" sz="2400"/>
              <a:t>)</a:t>
            </a:r>
            <a:br>
              <a:rPr lang="en-US" altLang="ru-RU" sz="2400"/>
            </a:br>
            <a:r>
              <a:rPr lang="ru-RU" altLang="ru-RU" sz="2000"/>
              <a:t>Всегда ли следует стремиться к BCNF? (2)</a:t>
            </a:r>
            <a:r>
              <a:rPr lang="ru-RU" altLang="ru-RU" sz="3800"/>
              <a:t> </a:t>
            </a:r>
          </a:p>
        </p:txBody>
      </p:sp>
      <p:sp>
        <p:nvSpPr>
          <p:cNvPr id="102403" name="Text Box 3"/>
          <p:cNvSpPr txBox="1">
            <a:spLocks noChangeArrowheads="1"/>
          </p:cNvSpPr>
          <p:nvPr/>
        </p:nvSpPr>
        <p:spPr bwMode="auto">
          <a:xfrm>
            <a:off x="468313" y="1557338"/>
            <a:ext cx="4032250" cy="421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altLang="ru-RU" sz="1600"/>
              <a:t>  </a:t>
            </a:r>
            <a:r>
              <a:rPr lang="ru-RU" altLang="ru-RU"/>
              <a:t>В переменной отношения СЛУЖ_ПРО_ЗАДАН существуют два возможных ключа: </a:t>
            </a:r>
            <a:br>
              <a:rPr lang="ru-RU" altLang="ru-RU"/>
            </a:br>
            <a:r>
              <a:rPr lang="ru-RU" altLang="ru-RU"/>
              <a:t>{СЛУ_НОМ, ПРО_НОМ} и {СЛУ_НОМ, СЛУ_ЗАДАН}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altLang="ru-RU"/>
              <a:t> Отношение удовлетворяет требованиям 3NF (если не учитывать то, что в нем имеются два возможных ключа): 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отсутствуют не минимальные FD неключевых атрибутов от возможных ключей (поскольку нет неключевых атрибутов) и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отсутствуют транзитивные FD 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None/>
            </a:pPr>
            <a:endParaRPr lang="ru-RU" altLang="ru-RU"/>
          </a:p>
        </p:txBody>
      </p:sp>
      <p:pic>
        <p:nvPicPr>
          <p:cNvPr id="102404" name="Picture 4" descr="BCNF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1557338"/>
            <a:ext cx="3162300" cy="15113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05" name="Picture 5" descr="BCNF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3500438"/>
            <a:ext cx="3384550" cy="187325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25519-6E4B-40AC-92B8-935DE580111A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AFF4D-4A05-4E25-98C4-6BA77F7D4CCE}" type="slidenum">
              <a:rPr lang="ru-RU" altLang="en-US"/>
              <a:pPr/>
              <a:t>78</a:t>
            </a:fld>
            <a:endParaRPr lang="ru-RU" altLang="en-US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Перекрывающиеся возможные ключи и </a:t>
            </a:r>
            <a:r>
              <a:rPr lang="en-US" altLang="ru-RU" sz="2400"/>
              <a:t>BCNF (</a:t>
            </a:r>
            <a:r>
              <a:rPr lang="ru-RU" altLang="ru-RU" sz="2400"/>
              <a:t>6</a:t>
            </a:r>
            <a:r>
              <a:rPr lang="en-US" altLang="ru-RU" sz="2400"/>
              <a:t>)</a:t>
            </a:r>
            <a:br>
              <a:rPr lang="en-US" altLang="ru-RU" sz="2400"/>
            </a:br>
            <a:r>
              <a:rPr lang="ru-RU" altLang="ru-RU" sz="2000"/>
              <a:t>Всегда ли следует стремиться к BCNF? (2)</a:t>
            </a:r>
            <a:r>
              <a:rPr lang="ru-RU" altLang="ru-RU" sz="3800"/>
              <a:t> </a:t>
            </a:r>
          </a:p>
        </p:txBody>
      </p:sp>
      <p:sp>
        <p:nvSpPr>
          <p:cNvPr id="103427" name="Text Box 3"/>
          <p:cNvSpPr txBox="1">
            <a:spLocks noChangeArrowheads="1"/>
          </p:cNvSpPr>
          <p:nvPr/>
        </p:nvSpPr>
        <p:spPr bwMode="auto">
          <a:xfrm>
            <a:off x="468313" y="1557338"/>
            <a:ext cx="4032250" cy="3662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altLang="ru-RU" sz="1600"/>
              <a:t>  </a:t>
            </a:r>
            <a:r>
              <a:rPr lang="ru-RU" altLang="ru-RU"/>
              <a:t>Однако из-за наличия FD СЛУ_ЗАДАН </a:t>
            </a:r>
            <a:r>
              <a:rPr lang="ru-RU" altLang="ru-RU">
                <a:sym typeface="Symbol" panose="05050102010706020507" pitchFamily="18" charset="2"/>
              </a:rPr>
              <a:t></a:t>
            </a:r>
            <a:r>
              <a:rPr lang="ru-RU" altLang="ru-RU"/>
              <a:t> ПРО_НОМ это отношение не находится в BCNF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altLang="ru-RU"/>
              <a:t> Поэтому отношению СЛУ_ПРО_ЗАДАН снова свойственны аномалии обновления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altLang="ru-RU"/>
              <a:t> Например, поскольку СЛУ_НОМ является компонентом обоих возможных ключей, невозможно удалить данные о единственном служащем, выполняющем задание в некотором проекте, не утратив информацию об этом задании</a:t>
            </a:r>
          </a:p>
        </p:txBody>
      </p:sp>
      <p:pic>
        <p:nvPicPr>
          <p:cNvPr id="103428" name="Picture 4" descr="BCNF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1557338"/>
            <a:ext cx="3162300" cy="15113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29" name="Picture 5" descr="BCNF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3500438"/>
            <a:ext cx="3384550" cy="187325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6FC7-D257-4376-B940-473B5E073D69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549A1-81ED-4AFA-AC4E-4459A8554283}" type="slidenum">
              <a:rPr lang="ru-RU" altLang="en-US"/>
              <a:pPr/>
              <a:t>79</a:t>
            </a:fld>
            <a:endParaRPr lang="ru-RU" altLang="en-US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Перекрывающиеся возможные ключи и </a:t>
            </a:r>
            <a:r>
              <a:rPr lang="en-US" altLang="ru-RU" sz="2400"/>
              <a:t>BCNF (</a:t>
            </a:r>
            <a:r>
              <a:rPr lang="ru-RU" altLang="ru-RU" sz="2400"/>
              <a:t>7</a:t>
            </a:r>
            <a:r>
              <a:rPr lang="en-US" altLang="ru-RU" sz="2400"/>
              <a:t>)</a:t>
            </a:r>
            <a:br>
              <a:rPr lang="en-US" altLang="ru-RU" sz="2400"/>
            </a:br>
            <a:r>
              <a:rPr lang="ru-RU" altLang="ru-RU" sz="2000"/>
              <a:t>Всегда ли следует стремиться к BCNF? (3)</a:t>
            </a:r>
            <a:r>
              <a:rPr lang="ru-RU" altLang="ru-RU" sz="3800"/>
              <a:t> </a:t>
            </a:r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468313" y="1557338"/>
            <a:ext cx="4032250" cy="474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altLang="ru-RU" sz="1600"/>
              <a:t>  </a:t>
            </a:r>
            <a:r>
              <a:rPr lang="ru-RU" altLang="ru-RU" sz="1700"/>
              <a:t>Можно привести отношение СЛУЖ_ПРО_ЗАДАН к BCNF, выполнив его декомпозицию на отношения СЛУЖ_НОМ_ЗАДАН с заголовком {СЛУ_НОМ, СЛУ_ЗАДАН} и ПРО_НОМ_ЗАДАН с заголовком {СЛУ_ЗАДАН, ПРО_НОМ}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altLang="ru-RU" sz="1700"/>
              <a:t> Единственным возможным ключом отношения СЛУЖ_НОМ_ЗАДАН является {СЛУ_НОМ, СЛУ_ЗАДАН}, и в этом отношении отсутствуют нетривиальные FD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altLang="ru-RU" sz="1700"/>
              <a:t> Эта декомпозиция решает указанные выше проблемы 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700"/>
              <a:t> теперь можно хранить данные о задании проекта, не выполняемом ни одним служащим </a:t>
            </a:r>
            <a:br>
              <a:rPr lang="ru-RU" altLang="ru-RU" sz="1700"/>
            </a:br>
            <a:endParaRPr lang="ru-RU" altLang="ru-RU" sz="1700"/>
          </a:p>
        </p:txBody>
      </p:sp>
      <p:pic>
        <p:nvPicPr>
          <p:cNvPr id="104454" name="Picture 6" descr="BCNF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1628775"/>
            <a:ext cx="3557587" cy="410527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44642-36B8-49DD-B32F-985E11E3C7F1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9C9A-2110-460A-A0C1-1F5E7C2BDA23}" type="slidenum">
              <a:rPr lang="ru-RU" altLang="en-US"/>
              <a:pPr/>
              <a:t>8</a:t>
            </a:fld>
            <a:endParaRPr lang="ru-RU" alt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Введение (4)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700"/>
              <a:t>Каждой нормальной форме соответствует определенный набор ограничений, и отношение находится в некоторой нормальной форме, если удовлетворяет свойственному ей набору ограничений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Примером может служить ограничение первой нормальной формы – значения всех атрибутов отношения атомарны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Поскольку требование первой нормальной формы является базовым требованием классической реляционной модели данных, мы будем считать, что исходный набор отношений уже соответствует этому требованию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В теории реляционных баз данных обычно выделяется следующая последовательность нормальных форм: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500"/>
              <a:t>первая нормальная форма (1NF);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500"/>
              <a:t>вторая нормальная форма (2NF);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500"/>
              <a:t>третья нормальная форма (3NF);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500"/>
              <a:t>нормальная форма Бойса-Кодда (BCNF);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500"/>
              <a:t>четвертая нормальная форма (4NF);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500"/>
              <a:t>пятая нормальная форма, или нормальная форма проекции-соединения (5NF или PJ/NF)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4C5A9-77CB-43CC-9AF9-906BB3BF79F6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AD47-5020-4277-BD03-C7E5C99B78E8}" type="slidenum">
              <a:rPr lang="ru-RU" altLang="en-US"/>
              <a:pPr/>
              <a:t>80</a:t>
            </a:fld>
            <a:endParaRPr lang="ru-RU" altLang="en-US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Перекрывающиеся возможные ключи и </a:t>
            </a:r>
            <a:r>
              <a:rPr lang="en-US" altLang="ru-RU" sz="2400"/>
              <a:t>BCNF (</a:t>
            </a:r>
            <a:r>
              <a:rPr lang="ru-RU" altLang="ru-RU" sz="2400"/>
              <a:t>8</a:t>
            </a:r>
            <a:r>
              <a:rPr lang="en-US" altLang="ru-RU" sz="2400"/>
              <a:t>)</a:t>
            </a:r>
            <a:br>
              <a:rPr lang="en-US" altLang="ru-RU" sz="2400"/>
            </a:br>
            <a:r>
              <a:rPr lang="ru-RU" altLang="ru-RU" sz="2000"/>
              <a:t>Всегда ли следует стремиться к BCNF? (4)</a:t>
            </a:r>
            <a:r>
              <a:rPr lang="ru-RU" altLang="ru-RU" sz="3800"/>
              <a:t> </a:t>
            </a:r>
          </a:p>
        </p:txBody>
      </p:sp>
      <p:sp>
        <p:nvSpPr>
          <p:cNvPr id="105475" name="Text Box 3"/>
          <p:cNvSpPr txBox="1">
            <a:spLocks noChangeArrowheads="1"/>
          </p:cNvSpPr>
          <p:nvPr/>
        </p:nvSpPr>
        <p:spPr bwMode="auto">
          <a:xfrm>
            <a:off x="468313" y="1557338"/>
            <a:ext cx="4032250" cy="449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altLang="ru-RU" sz="1600"/>
              <a:t> </a:t>
            </a:r>
            <a:r>
              <a:rPr lang="ru-RU" altLang="ru-RU" sz="1700"/>
              <a:t>Однако возникают новые трудности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altLang="ru-RU" sz="1700"/>
              <a:t> Например, система должна запретить добавление в отношение СЛУЖ_НОМ_ЗАДАН кортежа {&lt;СЛУ_НОМ, 4434&gt;, &lt;СЛУ_ЗАДАН, D&gt;}, поскольку задание D относится к проекту 1, а служащий с номером 2934 уже выполняет задание в этом проекте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altLang="ru-RU" sz="1700"/>
              <a:t> Исходная FD {СЛУ_НОМ, ПРО_НОМ} </a:t>
            </a:r>
            <a:r>
              <a:rPr lang="ru-RU" altLang="ru-RU" sz="1700">
                <a:sym typeface="Symbol" panose="05050102010706020507" pitchFamily="18" charset="2"/>
              </a:rPr>
              <a:t></a:t>
            </a:r>
            <a:r>
              <a:rPr lang="ru-RU" altLang="ru-RU" sz="1700"/>
              <a:t> СЛУ_ЗАДАН не выводится из единственной (нетривиальной) действующей для этих проекций FD СЛУ_ЗАДАН </a:t>
            </a:r>
            <a:r>
              <a:rPr lang="ru-RU" altLang="ru-RU" sz="1700">
                <a:sym typeface="Symbol" panose="05050102010706020507" pitchFamily="18" charset="2"/>
              </a:rPr>
              <a:t></a:t>
            </a:r>
            <a:r>
              <a:rPr lang="ru-RU" altLang="ru-RU" sz="1700"/>
              <a:t> ПРО_НОМ, и соответствующее ограничение целостности становится ограничением базы данных </a:t>
            </a:r>
          </a:p>
        </p:txBody>
      </p:sp>
      <p:pic>
        <p:nvPicPr>
          <p:cNvPr id="105476" name="Picture 4" descr="BCNF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1628775"/>
            <a:ext cx="3557587" cy="410527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DFF2E-4F78-4110-BA23-4C50DB3BEF1C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4216-89D7-4D35-BA29-DF13EBDF2BA5}" type="slidenum">
              <a:rPr lang="ru-RU" altLang="en-US"/>
              <a:pPr/>
              <a:t>81</a:t>
            </a:fld>
            <a:endParaRPr lang="ru-RU" altLang="en-US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Перекрывающиеся возможные ключи и </a:t>
            </a:r>
            <a:r>
              <a:rPr lang="en-US" altLang="ru-RU" sz="2800"/>
              <a:t>BCNF (</a:t>
            </a:r>
            <a:r>
              <a:rPr lang="ru-RU" altLang="ru-RU" sz="2800"/>
              <a:t>8</a:t>
            </a:r>
            <a:r>
              <a:rPr lang="en-US" altLang="ru-RU" sz="2800"/>
              <a:t>)</a:t>
            </a:r>
            <a:br>
              <a:rPr lang="en-US" altLang="ru-RU" sz="2800"/>
            </a:br>
            <a:r>
              <a:rPr lang="ru-RU" altLang="ru-RU" sz="2400"/>
              <a:t>Всегда ли следует стремиться к BCNF? (4)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600"/>
              <a:t>Тем самым, проекции СЛУЖ_НОМ_ЗАДАН и ПРО_НОМ_ЗАДАН не являются независимыми, а переменная отношения СЛУЖ_ПРО_ЗАДАН атомарна, хотя и не находится в BCNF</a:t>
            </a:r>
          </a:p>
          <a:p>
            <a:r>
              <a:rPr lang="ru-RU" altLang="ru-RU" sz="2600"/>
              <a:t>Из этого следует, что при проектировании реляционной базы данных приведение отношения к BCNF не должно быть самоцелью</a:t>
            </a:r>
          </a:p>
          <a:p>
            <a:r>
              <a:rPr lang="ru-RU" altLang="ru-RU" sz="2600"/>
              <a:t>Нужно внимательно оценивать положительные и отрицательные последствия нормализации 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E4304-F599-428C-B221-3B6C1C9450D1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E5F5B-EB7A-4E6B-B735-4DBD98899552}" type="slidenum">
              <a:rPr lang="ru-RU" altLang="en-US"/>
              <a:pPr/>
              <a:t>82</a:t>
            </a:fld>
            <a:endParaRPr lang="ru-RU" altLang="en-US"/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Перекрывающиеся возможные ключи и </a:t>
            </a:r>
            <a:r>
              <a:rPr lang="en-US" altLang="ru-RU" sz="2800"/>
              <a:t>BCNF (</a:t>
            </a:r>
            <a:r>
              <a:rPr lang="ru-RU" altLang="ru-RU" sz="2800"/>
              <a:t>9</a:t>
            </a:r>
            <a:r>
              <a:rPr lang="en-US" altLang="ru-RU" sz="2800"/>
              <a:t>)</a:t>
            </a:r>
            <a:br>
              <a:rPr lang="en-US" altLang="ru-RU" sz="2800"/>
            </a:br>
            <a:r>
              <a:rPr lang="ru-RU" altLang="ru-RU" sz="2400"/>
              <a:t>Всегда ли следует стремиться к BCNF? (5)</a:t>
            </a:r>
          </a:p>
        </p:txBody>
      </p:sp>
      <p:pic>
        <p:nvPicPr>
          <p:cNvPr id="10752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1628775"/>
            <a:ext cx="4462463" cy="331311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7526" name="Text Box 6"/>
          <p:cNvSpPr txBox="1">
            <a:spLocks noChangeArrowheads="1"/>
          </p:cNvSpPr>
          <p:nvPr/>
        </p:nvSpPr>
        <p:spPr bwMode="auto">
          <a:xfrm>
            <a:off x="684213" y="1700213"/>
            <a:ext cx="360045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altLang="ru-RU"/>
              <a:t> Наконец, приведем пример, когда наличие двух перекрывающихся возможных ключей не мешает отношению находиться в BCNF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altLang="ru-RU"/>
              <a:t> Предположим, что в организации проекты включают одни и те же задания, каждый служащий может участвовать в нескольких проектах, но может выполнять в каждом проекте только одно задание 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E997-9C07-452A-A448-BE73D2B4F29D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B632-929F-4FA2-9372-0E214E2A8092}" type="slidenum">
              <a:rPr lang="ru-RU" altLang="en-US"/>
              <a:pPr/>
              <a:t>83</a:t>
            </a:fld>
            <a:endParaRPr lang="ru-RU" altLang="en-US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Перекрывающиеся возможные ключи и </a:t>
            </a:r>
            <a:r>
              <a:rPr lang="en-US" altLang="ru-RU" sz="2800"/>
              <a:t>BCNF (</a:t>
            </a:r>
            <a:r>
              <a:rPr lang="ru-RU" altLang="ru-RU" sz="2800"/>
              <a:t>10</a:t>
            </a:r>
            <a:r>
              <a:rPr lang="en-US" altLang="ru-RU" sz="2800"/>
              <a:t>)</a:t>
            </a:r>
            <a:br>
              <a:rPr lang="en-US" altLang="ru-RU" sz="2800"/>
            </a:br>
            <a:r>
              <a:rPr lang="ru-RU" altLang="ru-RU" sz="2400"/>
              <a:t>Всегда ли следует стремиться к BCNF? (6)</a:t>
            </a:r>
          </a:p>
        </p:txBody>
      </p:sp>
      <p:pic>
        <p:nvPicPr>
          <p:cNvPr id="1095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1628775"/>
            <a:ext cx="4462463" cy="331311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9572" name="Text Box 4"/>
          <p:cNvSpPr txBox="1">
            <a:spLocks noChangeArrowheads="1"/>
          </p:cNvSpPr>
          <p:nvPr/>
        </p:nvSpPr>
        <p:spPr bwMode="auto">
          <a:xfrm>
            <a:off x="684213" y="1700213"/>
            <a:ext cx="3600450" cy="421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altLang="ru-RU"/>
              <a:t> В третьем варианте отношения СЛУЖ_НОМ_ЗАДАН имеются перекрывающиеся возможные ключи ({СЛУ_НОМ, ПРО_НОМ} и {ПРО_НОМ, СЛУ_ЗАДАН}), однако оно находится в BCNF, поскольку эти ключи являются единственными детерминантами имеющихся нетривиальных и минимальных </a:t>
            </a:r>
            <a:r>
              <a:rPr lang="en-US" altLang="ru-RU"/>
              <a:t>FD</a:t>
            </a:r>
            <a:endParaRPr lang="ru-RU" altLang="ru-RU"/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altLang="ru-RU"/>
              <a:t> Легко убедиться, что этому отношению аномалии обновления не свойственны 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9FD0-6A5E-4597-A540-1854D9A960C6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6B3A-DCD6-49AB-AE57-5F4A2A90B7B5}" type="slidenum">
              <a:rPr lang="ru-RU" altLang="en-US"/>
              <a:pPr/>
              <a:t>84</a:t>
            </a:fld>
            <a:endParaRPr lang="ru-RU" altLang="en-US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Заключение (1)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В первом разделе этой темы было введено понятие функциональной зависимости и исследовались важные свойства функциональных зависимостей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Одна из целей состояла в том, чтобы на основе некоторого множества функциональных зависимостей суметь построить минимальное эквивалентное множество функциональных зависимостей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Мы начали обсуждение с понятия замыканий множества функциональных зависимостей и аксиом Амстронга, теоретически позволяющих построить такое замыкание 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1D9BB-4071-4ACA-BF1D-D8EAF0CA5189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482F3-8CA1-41F9-91CF-86F80B5A25C4}" type="slidenum">
              <a:rPr lang="ru-RU" altLang="en-US"/>
              <a:pPr/>
              <a:t>85</a:t>
            </a:fld>
            <a:endParaRPr lang="ru-RU" alt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Заключение (2)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/>
              <a:t>Замыкание множества функциональных зависимостей содержит все функциональные зависимости, выводимые из функциональных зависимостей заданного множества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Рассмотренный далее алгоритм построения замыкания множества атрибутов над заданным множеством функциональных зависимостей упрощает задачу, позволяя определить принадлежность заданной функциональной зависимости к замыканию заданного множества функциональных зависимостей без потребности в реальном построении замыкания 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4FF75-3705-46B0-A59B-6BBBAFA65DBB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A11-BD11-4300-BA89-B7F35C490487}" type="slidenum">
              <a:rPr lang="ru-RU" altLang="en-US"/>
              <a:pPr/>
              <a:t>86</a:t>
            </a:fld>
            <a:endParaRPr lang="ru-RU" altLang="en-US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Заключение (3)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600"/>
              <a:t>Далее мы занялись покрытиями множеств функциональных зависимостей и минимальными множествами функциональных зависимостей</a:t>
            </a:r>
          </a:p>
          <a:p>
            <a:r>
              <a:rPr lang="ru-RU" altLang="ru-RU" sz="2600"/>
              <a:t>Наиболее важным результатом этого подраздела является доказательство существования и наметки алгоритма построения минимального покрытия заданного множества функциональных зависимостей – минимального множества функциональных зависимостей, эквивалентного исходному множеству 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E0133-BEF2-436E-AF4D-6576AE2459C0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73B3F-D4E7-483D-B2D6-F304B31259C4}" type="slidenum">
              <a:rPr lang="ru-RU" altLang="en-US"/>
              <a:pPr/>
              <a:t>87</a:t>
            </a:fld>
            <a:endParaRPr lang="ru-RU" altLang="en-US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Заключение (4)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600"/>
              <a:t>Наконец, был обсужден критерий декомпозиции отношений без потерь, т. е. такой способ проецирования заданной переменной отношения на две переменных отношений, при котором результат естественного соединения значений переменных-проекций в точности совпадает со значением исходной переменной отношения</a:t>
            </a:r>
          </a:p>
          <a:p>
            <a:r>
              <a:rPr lang="ru-RU" altLang="ru-RU" sz="2600"/>
              <a:t>Достаточное (и очень естественное) условие декомпозиции без потерь обеспечивает теорема Хита 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13ABD-F180-4A04-88B4-E22590175194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4D82-AAF1-429C-A260-17922E48E0A3}" type="slidenum">
              <a:rPr lang="ru-RU" altLang="en-US"/>
              <a:pPr/>
              <a:t>88</a:t>
            </a:fld>
            <a:endParaRPr lang="ru-RU" altLang="en-US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Заключение (5)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 dirty="0"/>
              <a:t>В следующих трех разделах мы обсудили три начальные нормальные формы переменных отношений: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 dirty="0"/>
              <a:t>вторую и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 dirty="0"/>
              <a:t>третью нормальные формы и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 dirty="0"/>
              <a:t>нормальную форму </a:t>
            </a:r>
            <a:r>
              <a:rPr lang="ru-RU" altLang="ru-RU" sz="2200" dirty="0" err="1"/>
              <a:t>Бойса</a:t>
            </a:r>
            <a:r>
              <a:rPr lang="ru-RU" altLang="ru-RU" sz="2200" dirty="0"/>
              <a:t>-Кодда,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600" dirty="0"/>
              <a:t>	получаемые путем декомпозиции без потерь исходной переменной отношения на две переменные-проекции, в которых отсутствуют аномалии изменений, существовавшие в исходной переменной отношения по причине наличия функциональных зависимостей с нежелательными свойствами 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0FAC2-BD02-491A-BF5E-73F47CFA0A22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6683D-CEBB-46AC-866B-23BED8E280D7}" type="slidenum">
              <a:rPr lang="ru-RU" altLang="en-US"/>
              <a:pPr/>
              <a:t>89</a:t>
            </a:fld>
            <a:endParaRPr lang="ru-RU" altLang="en-US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Заключение (6)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Нормализация схемы базы данных способствует более эффективному выполнению системой управления базами данных операций обновления базы данных, поскольку сокращается число проверок и вспомогательных действий, поддерживающих целостность базы данных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При проектировании реляционной базы данных почти всегда добиваются второй нормальной формы всех входящих в базу данных отношений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В часто обновляемых базах данных обычно стараются обеспечить третью нормальную форму отношений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На нормальную форму Бойса-Кодда внимание обращают гораздо реже, поскольку на практике ситуации, в которых у отношения имеется несколько составных перекрывающихся возможных ключей, встречаются нечасто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F8327-CAF9-4FF3-A01E-BF42BD36C7AC}" type="datetime1">
              <a:rPr lang="ru-RU" altLang="en-US" smtClean="0"/>
              <a:t>07.11.2019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 на основе FD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C180B-DC93-4FC0-9181-156847C3426C}" type="slidenum">
              <a:rPr lang="ru-RU" altLang="en-US"/>
              <a:pPr/>
              <a:t>9</a:t>
            </a:fld>
            <a:endParaRPr lang="ru-RU" alt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Введение (5)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/>
              <a:t>Основные свойства нормальных форм состоят в следующем: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каждая следующая нормальная форма в некотором смысле лучше предыдущей нормальной формы;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при переходе к следующей нормальной форме свойства предыдущих нормальных форм сохраняются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В основе процесса проектирования лежит метод нормализации, т. е. декомпозиции отношения, находящегося в предыдущей нормальной форме, на два или более отношений, которые удовлетворяют требованиям следующей нормальной формы.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В этой лекции мы обсудим первые шаги процесса нормализации, в которых учитываются функциональные зависимости между атрибутами отношений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Хотя мы и называем эти шаги первыми, именно они имеют основную практическую важность, поскольку позволяют получить схему реляционной базы данных, в большинстве случаев удовлетворяющую потребности приложений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Край">
  <a:themeElements>
    <a:clrScheme name="Край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Край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461</TotalTime>
  <Words>6545</Words>
  <Application>Microsoft Office PowerPoint</Application>
  <PresentationFormat>Экран (4:3)</PresentationFormat>
  <Paragraphs>853</Paragraphs>
  <Slides>89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89</vt:i4>
      </vt:variant>
    </vt:vector>
  </HeadingPairs>
  <TitlesOfParts>
    <vt:vector size="96" baseType="lpstr">
      <vt:lpstr>Arial</vt:lpstr>
      <vt:lpstr>Garamond</vt:lpstr>
      <vt:lpstr>Times New Roman</vt:lpstr>
      <vt:lpstr>Wingdings</vt:lpstr>
      <vt:lpstr>Symbol</vt:lpstr>
      <vt:lpstr>Courier New</vt:lpstr>
      <vt:lpstr>Край</vt:lpstr>
      <vt:lpstr>Проектирование РБД на основе учета функциональных зависимостей</vt:lpstr>
      <vt:lpstr>План (1)</vt:lpstr>
      <vt:lpstr>План (2)</vt:lpstr>
      <vt:lpstr>План (3)</vt:lpstr>
      <vt:lpstr>Введение (1)</vt:lpstr>
      <vt:lpstr>Введение (2)</vt:lpstr>
      <vt:lpstr>Введение (3)</vt:lpstr>
      <vt:lpstr>Введение (4)</vt:lpstr>
      <vt:lpstr>Введение (5)</vt:lpstr>
      <vt:lpstr>Элементы теории функциональных зависимостей (1)</vt:lpstr>
      <vt:lpstr>Элементы теории функциональных зависимостей (2) Базовые определения и утверждения (1) </vt:lpstr>
      <vt:lpstr>Элементы теории функциональных зависимостей (3) Базовые определения и утверждения (2) </vt:lpstr>
      <vt:lpstr>Элементы теории функциональных зависимостей (4) Базовые определения и утверждения (3) </vt:lpstr>
      <vt:lpstr>Элементы теории функциональных зависимостей (5) Базовые определения и утверждения (4) </vt:lpstr>
      <vt:lpstr>Элементы теории функциональных зависимостей (6) Базовые определения и утверждения (5) </vt:lpstr>
      <vt:lpstr>Элементы теории функциональных зависимостей (7) Базовые определения и утверждения (6) </vt:lpstr>
      <vt:lpstr>Элементы теории функциональных зависимостей (8) Базовые определения и утверждения (7) </vt:lpstr>
      <vt:lpstr>Элементы теории функциональных зависимостей (9) Базовые определения и утверждения (8) </vt:lpstr>
      <vt:lpstr>Элементы теории функциональных зависимостей (8) Базовые определения и утверждения (7) </vt:lpstr>
      <vt:lpstr>Элементы теории функциональных зависимостей (9) Базовые определения и утверждения (8) </vt:lpstr>
      <vt:lpstr>Элементы теории функциональных зависимостей (10) Базовые определения и утверждения (9) </vt:lpstr>
      <vt:lpstr>Элементы теории функциональных зависимостей (11) Базовые определения и утверждения (10) </vt:lpstr>
      <vt:lpstr>Элементы теории функциональных зависимостей (12) Базовые определения и утверждения (11) </vt:lpstr>
      <vt:lpstr>Элементы теории функциональных зависимостей (13) Базовые определения и утверждения (12) </vt:lpstr>
      <vt:lpstr>Элементы теории функциональных зависимостей (14) Базовые определения и утверждения (13) </vt:lpstr>
      <vt:lpstr>Элементы теории функциональных зависимостей (15) Базовые определения и утверждения (14) </vt:lpstr>
      <vt:lpstr>Элементы теории функциональных зависимостей (16) Базовые определения и утверждения (15) </vt:lpstr>
      <vt:lpstr>Элементы теории функциональных зависимостей (17) Базовые определения и утверждения (16) </vt:lpstr>
      <vt:lpstr>Элементы теории функциональных зависимостей (18) Базовые определения и утверждения (17) </vt:lpstr>
      <vt:lpstr>Элементы теории функциональных зависимостей (19) Базовые определения и утверждения (18) </vt:lpstr>
      <vt:lpstr>Элементы теории функциональных зависимостей (20) Базовые определения и утверждения (21) </vt:lpstr>
      <vt:lpstr>Элементы теории функциональных зависимостей (21) Базовые определения и утверждения (22) </vt:lpstr>
      <vt:lpstr>Элементы теории функциональных зависимостей (22) Базовые определения и утверждения (21) </vt:lpstr>
      <vt:lpstr>Элементы теории функциональных зависимостей (23) Базовые определения и утверждения (22) </vt:lpstr>
      <vt:lpstr>Элементы теории функциональных зависимостей (24) Базовые определения и утверждения (23) </vt:lpstr>
      <vt:lpstr>Элементы теории функциональных зависимостей (25) Базовые определения и утверждения (24) </vt:lpstr>
      <vt:lpstr>Элементы теории функциональных зависимостей (26) Базовые определения и утверждения (25) </vt:lpstr>
      <vt:lpstr>Элементы теории функциональных зависимостей (27) Декомпозиция без потерь и функциональные зависимости (1) </vt:lpstr>
      <vt:lpstr>Элементы теории функциональных зависимостей (28) Декомпозиция без потерь и функциональные зависимости (2) </vt:lpstr>
      <vt:lpstr>Элементы теории функциональных зависимостей (29) Декомпозиция без потерь и функциональные зависимости (3) </vt:lpstr>
      <vt:lpstr>Элементы теории функциональных зависимостей (30) Декомпозиция без потерь и функциональные зависимости (4) </vt:lpstr>
      <vt:lpstr>Элементы теории функциональных зависимостей (31) Декомпозиция без потерь и функциональные зависимости (5) </vt:lpstr>
      <vt:lpstr>Элементы теории функциональных зависимостей (32) Декомпозиция без потерь и функциональные зависимости (6) </vt:lpstr>
      <vt:lpstr>Элементы теории функциональных зависимостей (33) Декомпозиция без потерь и функциональные зависимости (7) </vt:lpstr>
      <vt:lpstr>Элементы теории функциональных зависимостей (34) Декомпозиция без потерь и функциональные зависимости (8)</vt:lpstr>
      <vt:lpstr>Элементы теории функциональных зависимостей (35) Декомпозиция без потерь и функциональные зависимости (9)</vt:lpstr>
      <vt:lpstr>Элементы теории функциональных зависимостей (36) Декомпозиция без потерь и функциональные зависимости (10)</vt:lpstr>
      <vt:lpstr>Минимальные FD и вторая нормальная форма (1) </vt:lpstr>
      <vt:lpstr>Минимальные FD и вторая нормальная форма (2)</vt:lpstr>
      <vt:lpstr>Минимальные FD и вторая нормальная форма (3) Аномалии обновления из-за наличия не минимальных FD (1)</vt:lpstr>
      <vt:lpstr>Минимальные FD и вторая нормальная форма (4) Аномалии обновления из-за наличия не минимальных FD (2)</vt:lpstr>
      <vt:lpstr>Минимальные FD и вторая нормальная форма (5) Аномалии обновления из-за наличия не минимальных FD (3)</vt:lpstr>
      <vt:lpstr>Минимальные FD и вторая нормальная форма (6) Возможная декомпозиция (1) </vt:lpstr>
      <vt:lpstr>Минимальные FD и вторая нормальная форма (7) Возможная декомпозиция (2)</vt:lpstr>
      <vt:lpstr>Минимальные FD и вторая нормальная форма (8) Вторая нормальная форма (1) </vt:lpstr>
      <vt:lpstr>Минимальные FD и вторая нормальная форма (9) Вторая нормальная форма (2) </vt:lpstr>
      <vt:lpstr>Минимальные FD и вторая нормальная форма (10) Вторая нормальная форма (3) </vt:lpstr>
      <vt:lpstr>Нетранзитивные FD и 3NF (1) </vt:lpstr>
      <vt:lpstr>Нетранзитивные FD и 3NF (2) Аномалии обновления из-за наличия транзитивных FD (1)  </vt:lpstr>
      <vt:lpstr>Нетранзитивные FD и 3NF (3) Аномалии обновления из-за наличия транзитивных FD (2)  </vt:lpstr>
      <vt:lpstr>Нетранзитивные FD и 3NF (4) Возможная декомпозиция (1)</vt:lpstr>
      <vt:lpstr>Нетранзитивные FD и 3NF (5) Возможная декомпозиция (2)</vt:lpstr>
      <vt:lpstr>Нетранзитивные FD и 3NF (6) Третья нормальная форма (1) </vt:lpstr>
      <vt:lpstr>Нетранзитивные FD и 3NF (7) Третья нормальная форма (2) </vt:lpstr>
      <vt:lpstr>Нетранзитивные FD и 3NF (8) Третья нормальная форма (3) </vt:lpstr>
      <vt:lpstr>Нетранзитивные FD и 3NF (9) Независимые проекции отношений. Теорема Риссанена (1) </vt:lpstr>
      <vt:lpstr>Нетранзитивные FD и 3NF (10) Независимые проекции отношений. Теорема Риссанена (2) </vt:lpstr>
      <vt:lpstr>Нетранзитивные FD и 3NF (10) Независимые проекции отношений. Теорема Риссанена (2) </vt:lpstr>
      <vt:lpstr>Нетранзитивные FD и 3NF (11) Независимые проекции отношений. Теорема Риссанена (3) </vt:lpstr>
      <vt:lpstr>Нетранзитивные FD и 3NF (12) Независимые проекции отношений. Теорема Риссанена (4) </vt:lpstr>
      <vt:lpstr>Перекрывающиеся возможные ключи и BCNF (1) </vt:lpstr>
      <vt:lpstr>Перекрывающиеся возможные ключи и BCNF (2) Аномалии обновлений  из-за наличия перекрывающихся возможных ключей (1) </vt:lpstr>
      <vt:lpstr>Перекрывающиеся возможные ключи и BCNF (3) Аномалии обновлений  из-за наличия перекрывающихся возможных ключей (2)</vt:lpstr>
      <vt:lpstr>Перекрывающиеся возможные ключи и BCNF (3) Нормальная форма Бойса-Кодда (1) </vt:lpstr>
      <vt:lpstr>Перекрывающиеся возможные ключи и BCNF (4) Нормальная форма Бойса-Кодда (2)</vt:lpstr>
      <vt:lpstr>Перекрывающиеся возможные ключи и BCNF (5) Всегда ли следует стремиться к BCNF? (1) </vt:lpstr>
      <vt:lpstr>Перекрывающиеся возможные ключи и BCNF (6) Всегда ли следует стремиться к BCNF? (2) </vt:lpstr>
      <vt:lpstr>Перекрывающиеся возможные ключи и BCNF (6) Всегда ли следует стремиться к BCNF? (2) </vt:lpstr>
      <vt:lpstr>Перекрывающиеся возможные ключи и BCNF (7) Всегда ли следует стремиться к BCNF? (3) </vt:lpstr>
      <vt:lpstr>Перекрывающиеся возможные ключи и BCNF (8) Всегда ли следует стремиться к BCNF? (4) </vt:lpstr>
      <vt:lpstr>Перекрывающиеся возможные ключи и BCNF (8) Всегда ли следует стремиться к BCNF? (4)</vt:lpstr>
      <vt:lpstr>Перекрывающиеся возможные ключи и BCNF (9) Всегда ли следует стремиться к BCNF? (5)</vt:lpstr>
      <vt:lpstr>Перекрывающиеся возможные ключи и BCNF (10) Всегда ли следует стремиться к BCNF? (6)</vt:lpstr>
      <vt:lpstr>Заключение (1)</vt:lpstr>
      <vt:lpstr>Заключение (2)</vt:lpstr>
      <vt:lpstr>Заключение (3)</vt:lpstr>
      <vt:lpstr>Заключение (4)</vt:lpstr>
      <vt:lpstr>Заключение (5)</vt:lpstr>
      <vt:lpstr>Заключение (6)</vt:lpstr>
    </vt:vector>
  </TitlesOfParts>
  <Company>ISPRAS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Проектирование РБД на основе учета функциональных зависимостей</dc:title>
  <dc:creator>Сергей</dc:creator>
  <cp:lastModifiedBy>Сергей</cp:lastModifiedBy>
  <cp:revision>17</cp:revision>
  <dcterms:created xsi:type="dcterms:W3CDTF">2008-10-19T16:28:33Z</dcterms:created>
  <dcterms:modified xsi:type="dcterms:W3CDTF">2019-11-07T05:59:05Z</dcterms:modified>
</cp:coreProperties>
</file>